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541" r:id="rId2"/>
  </p:sldMasterIdLst>
  <p:notesMasterIdLst>
    <p:notesMasterId r:id="rId45"/>
  </p:notesMasterIdLst>
  <p:handoutMasterIdLst>
    <p:handoutMasterId r:id="rId46"/>
  </p:handoutMasterIdLst>
  <p:sldIdLst>
    <p:sldId id="339" r:id="rId3"/>
    <p:sldId id="450" r:id="rId4"/>
    <p:sldId id="397" r:id="rId5"/>
    <p:sldId id="340" r:id="rId6"/>
    <p:sldId id="469" r:id="rId7"/>
    <p:sldId id="413" r:id="rId8"/>
    <p:sldId id="451" r:id="rId9"/>
    <p:sldId id="452" r:id="rId10"/>
    <p:sldId id="466" r:id="rId11"/>
    <p:sldId id="461" r:id="rId12"/>
    <p:sldId id="453" r:id="rId13"/>
    <p:sldId id="460" r:id="rId14"/>
    <p:sldId id="464" r:id="rId15"/>
    <p:sldId id="459" r:id="rId16"/>
    <p:sldId id="462" r:id="rId17"/>
    <p:sldId id="454" r:id="rId18"/>
    <p:sldId id="465" r:id="rId19"/>
    <p:sldId id="463" r:id="rId20"/>
    <p:sldId id="425" r:id="rId21"/>
    <p:sldId id="441" r:id="rId22"/>
    <p:sldId id="387" r:id="rId23"/>
    <p:sldId id="439" r:id="rId24"/>
    <p:sldId id="440" r:id="rId25"/>
    <p:sldId id="442" r:id="rId26"/>
    <p:sldId id="434" r:id="rId27"/>
    <p:sldId id="443" r:id="rId28"/>
    <p:sldId id="438" r:id="rId29"/>
    <p:sldId id="447" r:id="rId30"/>
    <p:sldId id="448" r:id="rId31"/>
    <p:sldId id="444" r:id="rId32"/>
    <p:sldId id="435" r:id="rId33"/>
    <p:sldId id="426" r:id="rId34"/>
    <p:sldId id="449" r:id="rId35"/>
    <p:sldId id="399" r:id="rId36"/>
    <p:sldId id="428" r:id="rId37"/>
    <p:sldId id="468" r:id="rId38"/>
    <p:sldId id="427" r:id="rId39"/>
    <p:sldId id="430" r:id="rId40"/>
    <p:sldId id="467" r:id="rId41"/>
    <p:sldId id="433" r:id="rId42"/>
    <p:sldId id="354" r:id="rId43"/>
    <p:sldId id="423" r:id="rId44"/>
  </p:sldIdLst>
  <p:sldSz cx="9601200" cy="73152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2438" indent="1588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09638" indent="1588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66838" indent="1588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4038" indent="1588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3300"/>
    <a:srgbClr val="C0504D"/>
    <a:srgbClr val="006633"/>
    <a:srgbClr val="FF66FF"/>
    <a:srgbClr val="F3A779"/>
    <a:srgbClr val="EF894B"/>
    <a:srgbClr val="EB6E2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10" autoAdjust="0"/>
  </p:normalViewPr>
  <p:slideViewPr>
    <p:cSldViewPr>
      <p:cViewPr>
        <p:scale>
          <a:sx n="150" d="100"/>
          <a:sy n="150" d="100"/>
        </p:scale>
        <p:origin x="-80" y="-64"/>
      </p:cViewPr>
      <p:guideLst>
        <p:guide orient="horz" pos="2592"/>
        <p:guide orient="horz" pos="816"/>
        <p:guide orient="horz" pos="336"/>
        <p:guide pos="1488"/>
        <p:guide pos="336"/>
        <p:guide pos="576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6"/>
    </p:cViewPr>
  </p:sorterViewPr>
  <p:notesViewPr>
    <p:cSldViewPr>
      <p:cViewPr varScale="1">
        <p:scale>
          <a:sx n="70" d="100"/>
          <a:sy n="70" d="100"/>
        </p:scale>
        <p:origin x="-301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eaLnBrk="1" hangingPunct="1">
              <a:spcBef>
                <a:spcPct val="20000"/>
              </a:spcBef>
              <a:buClr>
                <a:srgbClr val="EB6E20"/>
              </a:buClr>
              <a:buFont typeface="Wingdings" pitchFamily="2" charset="2"/>
              <a:buChar char="§"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EB6E20"/>
              </a:buClr>
              <a:buFont typeface="Wingdings" charset="0"/>
              <a:buChar char="§"/>
              <a:defRPr sz="1200"/>
            </a:lvl1pPr>
          </a:lstStyle>
          <a:p>
            <a:pPr>
              <a:defRPr/>
            </a:pPr>
            <a:fld id="{A5D633A5-DA61-0445-AE3C-0F3F0615DF4E}" type="datetimeFigureOut">
              <a:rPr lang="en-US"/>
              <a:pPr>
                <a:defRPr/>
              </a:pPr>
              <a:t>7/10/18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eaLnBrk="1" hangingPunct="1">
              <a:spcBef>
                <a:spcPct val="20000"/>
              </a:spcBef>
              <a:buClr>
                <a:srgbClr val="EB6E20"/>
              </a:buClr>
              <a:buFont typeface="Wingdings" pitchFamily="2" charset="2"/>
              <a:buChar char="§"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EB6E20"/>
              </a:buClr>
              <a:buFont typeface="Wingdings" charset="0"/>
              <a:buChar char="§"/>
              <a:defRPr sz="1200"/>
            </a:lvl1pPr>
          </a:lstStyle>
          <a:p>
            <a:pPr>
              <a:defRPr/>
            </a:pPr>
            <a:fld id="{E257050D-976D-3C4E-882A-E646FB370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696913"/>
            <a:ext cx="45751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392A7137-AF31-2A4F-9C71-4412ECB84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6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5185" algn="l" defTabSz="914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22" algn="l" defTabSz="914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9" algn="l" defTabSz="914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6" algn="l" defTabSz="914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charset="0"/>
              </a:rPr>
              <a:t>Jason </a:t>
            </a:r>
            <a:r>
              <a:rPr lang="mr-IN">
                <a:ea typeface="MS PGothic" charset="0"/>
              </a:rPr>
              <a:t>–</a:t>
            </a:r>
            <a:r>
              <a:rPr lang="en-US">
                <a:ea typeface="MS PGothic" charset="0"/>
              </a:rPr>
              <a:t> Board President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5FC4681-46CF-CE4B-8909-33BBEAD75C6C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charset="0"/>
              </a:rPr>
              <a:t>Jason </a:t>
            </a:r>
            <a:r>
              <a:rPr lang="mr-IN">
                <a:ea typeface="MS PGothic" charset="0"/>
              </a:rPr>
              <a:t>–</a:t>
            </a:r>
            <a:r>
              <a:rPr lang="en-US">
                <a:ea typeface="MS PGothic" charset="0"/>
              </a:rPr>
              <a:t> Board President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58E8708-355B-B548-8C87-89C44F202CF9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charset="0"/>
              </a:rPr>
              <a:t>Stephanie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50BD7CE-1671-4A48-95CD-454E7A385F72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charset="0"/>
              </a:rPr>
              <a:t>More room on site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9DC8337-0BE1-A744-AC4A-7725166CFDB2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charset="0"/>
              </a:rPr>
              <a:t>2B with an addition of Zion property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7C1C437-F07D-BA42-82D9-D06F5C2DF424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charset="0"/>
              </a:rPr>
              <a:t>Jason  - Board President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83D7E22-D8C4-5341-B0C6-EA2A8608EB13}" type="slidenum">
              <a:rPr lang="en-US" sz="1200"/>
              <a:pPr/>
              <a:t>41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7" y="4144967"/>
            <a:ext cx="6721475" cy="1870075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 algn="ctr">
              <a:buNone/>
              <a:defRPr/>
            </a:lvl1pPr>
            <a:lvl2pPr marL="457037" indent="0" algn="ctr">
              <a:buNone/>
              <a:defRPr/>
            </a:lvl2pPr>
            <a:lvl3pPr marL="914074" indent="0" algn="ctr">
              <a:buNone/>
              <a:defRPr/>
            </a:lvl3pPr>
            <a:lvl4pPr marL="1371110" indent="0" algn="ctr">
              <a:buNone/>
              <a:defRPr/>
            </a:lvl4pPr>
            <a:lvl5pPr marL="1828149" indent="0" algn="ctr">
              <a:buNone/>
              <a:defRPr/>
            </a:lvl5pPr>
            <a:lvl6pPr marL="2285185" indent="0" algn="ctr">
              <a:buNone/>
              <a:defRPr/>
            </a:lvl6pPr>
            <a:lvl7pPr marL="2742222" indent="0" algn="ctr">
              <a:buNone/>
              <a:defRPr/>
            </a:lvl7pPr>
            <a:lvl8pPr marL="3199259" indent="0" algn="ctr">
              <a:buNone/>
              <a:defRPr/>
            </a:lvl8pPr>
            <a:lvl9pPr marL="36562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8" y="293689"/>
            <a:ext cx="8642351" cy="12192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8" y="1706567"/>
            <a:ext cx="8642351" cy="4827587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582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93690"/>
            <a:ext cx="2160587" cy="6240462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30" y="293690"/>
            <a:ext cx="6329363" cy="6240462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5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32000"/>
            <a:ext cx="7920990" cy="2766907"/>
          </a:xfrm>
        </p:spPr>
        <p:txBody>
          <a:bodyPr anchor="b"/>
          <a:lstStyle>
            <a:lvl1pPr>
              <a:defRPr sz="70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90" y="4876800"/>
            <a:ext cx="6784848" cy="113792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1734-501B-2C4A-8475-E2C98CE62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6B0E-1041-9046-8D39-C5D3FEF122B3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51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5EA45-581B-8A47-B903-AC00A1506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C3438-A560-4F44-A8FD-5B8436536118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14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5852160"/>
            <a:ext cx="8042671" cy="1246293"/>
          </a:xfrm>
        </p:spPr>
        <p:txBody>
          <a:bodyPr anchor="t"/>
          <a:lstStyle>
            <a:lvl1pPr algn="l">
              <a:defRPr sz="3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109720"/>
            <a:ext cx="6442471" cy="174244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C716-9D42-E04D-8F50-6EB8CA69A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D57A-EB50-114E-87E1-531A057D5F0B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632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38605"/>
            <a:ext cx="3840480" cy="48963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638605"/>
            <a:ext cx="3840480" cy="4896307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02DB-F484-F547-B52D-B62C2BF1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077-CC9E-2C4A-88E9-94D41A9C1755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03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3840480" cy="682413"/>
          </a:xfrm>
        </p:spPr>
        <p:txBody>
          <a:bodyPr anchor="b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3840480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1637454"/>
            <a:ext cx="3840480" cy="682413"/>
          </a:xfrm>
        </p:spPr>
        <p:txBody>
          <a:bodyPr anchor="b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0" y="2319867"/>
            <a:ext cx="3840480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5C2D0-95A4-2E49-93EE-6314E7232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F43F-8B7A-F440-BF8D-F761837D4274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511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945D-ADF8-B64E-9220-7049085E7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3CDA-C89E-2A44-AE60-63178B446499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715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58ED-6697-384F-A327-38486170A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C446-C562-F046-BEB6-C68B3FDDF773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505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5861914"/>
            <a:ext cx="8161020" cy="633984"/>
          </a:xfrm>
        </p:spPr>
        <p:txBody>
          <a:bodyPr anchor="b"/>
          <a:lstStyle>
            <a:lvl1pPr algn="ct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" y="6502400"/>
            <a:ext cx="8161021" cy="650240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0040" y="406400"/>
            <a:ext cx="8161020" cy="5272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B52E-0F88-254B-9820-5465F06B5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F5EF-1A32-2D45-9B54-3F765F5FE99C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35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8" y="293689"/>
            <a:ext cx="8642351" cy="12192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8" y="1706567"/>
            <a:ext cx="8642351" cy="4827587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47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40" y="5861630"/>
            <a:ext cx="8161020" cy="634268"/>
          </a:xfrm>
        </p:spPr>
        <p:txBody>
          <a:bodyPr anchor="b"/>
          <a:lstStyle>
            <a:lvl1pPr algn="ctr">
              <a:defRPr sz="23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881110" cy="585216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840" y="6502400"/>
            <a:ext cx="8161020" cy="653491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01E2E-9A13-0649-9647-0279F4D98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C213-F7BF-B04B-BCA3-931DA4B0BAE6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909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4CAC-E965-8F40-A630-E889D2095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665A-7C28-6846-B5CF-A11CB23D9DF8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09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1840230" cy="624162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0716-18EB-A345-B8AD-CBABD0EA4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9238-3878-C242-9487-E2385CA51346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35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  <a:prstGeom prst="rect">
            <a:avLst/>
          </a:prstGeom>
        </p:spPr>
        <p:txBody>
          <a:bodyPr lIns="91407" tIns="45704" rIns="91407" bIns="4570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000"/>
            </a:lvl1pPr>
            <a:lvl2pPr marL="457037" indent="0">
              <a:buNone/>
              <a:defRPr sz="1800"/>
            </a:lvl2pPr>
            <a:lvl3pPr marL="914074" indent="0">
              <a:buNone/>
              <a:defRPr sz="1600"/>
            </a:lvl3pPr>
            <a:lvl4pPr marL="1371110" indent="0">
              <a:buNone/>
              <a:defRPr sz="1400"/>
            </a:lvl4pPr>
            <a:lvl5pPr marL="1828149" indent="0">
              <a:buNone/>
              <a:defRPr sz="1400"/>
            </a:lvl5pPr>
            <a:lvl6pPr marL="2285185" indent="0">
              <a:buNone/>
              <a:defRPr sz="1400"/>
            </a:lvl6pPr>
            <a:lvl7pPr marL="2742222" indent="0">
              <a:buNone/>
              <a:defRPr sz="1400"/>
            </a:lvl7pPr>
            <a:lvl8pPr marL="3199259" indent="0">
              <a:buNone/>
              <a:defRPr sz="1400"/>
            </a:lvl8pPr>
            <a:lvl9pPr marL="36562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8367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8" y="293689"/>
            <a:ext cx="8642351" cy="12192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9" y="1706567"/>
            <a:ext cx="4244975" cy="4827587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4" y="1706567"/>
            <a:ext cx="4244975" cy="4827587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532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8" y="293689"/>
            <a:ext cx="8642351" cy="12192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7"/>
            <a:ext cx="4243388" cy="682625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4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5" indent="0">
              <a:buNone/>
              <a:defRPr sz="1600" b="1"/>
            </a:lvl6pPr>
            <a:lvl7pPr marL="2742222" indent="0">
              <a:buNone/>
              <a:defRPr sz="1600" b="1"/>
            </a:lvl7pPr>
            <a:lvl8pPr marL="3199259" indent="0">
              <a:buNone/>
              <a:defRPr sz="1600" b="1"/>
            </a:lvl8pPr>
            <a:lvl9pPr marL="3656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4" y="1636717"/>
            <a:ext cx="4244975" cy="682625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7" indent="0">
              <a:buNone/>
              <a:defRPr sz="2000" b="1"/>
            </a:lvl2pPr>
            <a:lvl3pPr marL="914074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9" indent="0">
              <a:buNone/>
              <a:defRPr sz="1600" b="1"/>
            </a:lvl5pPr>
            <a:lvl6pPr marL="2285185" indent="0">
              <a:buNone/>
              <a:defRPr sz="1600" b="1"/>
            </a:lvl6pPr>
            <a:lvl7pPr marL="2742222" indent="0">
              <a:buNone/>
              <a:defRPr sz="1600" b="1"/>
            </a:lvl7pPr>
            <a:lvl8pPr marL="3199259" indent="0">
              <a:buNone/>
              <a:defRPr sz="1600" b="1"/>
            </a:lvl8pPr>
            <a:lvl9pPr marL="3656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4" y="2319339"/>
            <a:ext cx="4244975" cy="4214812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709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8" y="293689"/>
            <a:ext cx="8642351" cy="12192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96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652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9" y="290518"/>
            <a:ext cx="3159125" cy="1239837"/>
          </a:xfrm>
          <a:prstGeom prst="rect">
            <a:avLst/>
          </a:prstGeo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9" y="1530353"/>
            <a:ext cx="3159125" cy="5003801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4" indent="0">
              <a:buNone/>
              <a:defRPr sz="1000"/>
            </a:lvl3pPr>
            <a:lvl4pPr marL="1371110" indent="0">
              <a:buNone/>
              <a:defRPr sz="1000"/>
            </a:lvl4pPr>
            <a:lvl5pPr marL="1828149" indent="0">
              <a:buNone/>
              <a:defRPr sz="1000"/>
            </a:lvl5pPr>
            <a:lvl6pPr marL="2285185" indent="0">
              <a:buNone/>
              <a:defRPr sz="1000"/>
            </a:lvl6pPr>
            <a:lvl7pPr marL="2742222" indent="0">
              <a:buNone/>
              <a:defRPr sz="1000"/>
            </a:lvl7pPr>
            <a:lvl8pPr marL="3199259" indent="0">
              <a:buNone/>
              <a:defRPr sz="1000"/>
            </a:lvl8pPr>
            <a:lvl9pPr marL="36562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2243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  <a:prstGeom prst="rect">
            <a:avLst/>
          </a:prstGeo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3200"/>
            </a:lvl1pPr>
            <a:lvl2pPr marL="457037" indent="0">
              <a:buNone/>
              <a:defRPr sz="2700"/>
            </a:lvl2pPr>
            <a:lvl3pPr marL="914074" indent="0">
              <a:buNone/>
              <a:defRPr sz="2400"/>
            </a:lvl3pPr>
            <a:lvl4pPr marL="1371110" indent="0">
              <a:buNone/>
              <a:defRPr sz="2000"/>
            </a:lvl4pPr>
            <a:lvl5pPr marL="1828149" indent="0">
              <a:buNone/>
              <a:defRPr sz="2000"/>
            </a:lvl5pPr>
            <a:lvl6pPr marL="2285185" indent="0">
              <a:buNone/>
              <a:defRPr sz="2000"/>
            </a:lvl6pPr>
            <a:lvl7pPr marL="2742222" indent="0">
              <a:buNone/>
              <a:defRPr sz="2000"/>
            </a:lvl7pPr>
            <a:lvl8pPr marL="3199259" indent="0">
              <a:buNone/>
              <a:defRPr sz="2000"/>
            </a:lvl8pPr>
            <a:lvl9pPr marL="365629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9"/>
            <a:ext cx="5761037" cy="858838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7" indent="0">
              <a:buNone/>
              <a:defRPr sz="1200"/>
            </a:lvl2pPr>
            <a:lvl3pPr marL="914074" indent="0">
              <a:buNone/>
              <a:defRPr sz="1000"/>
            </a:lvl3pPr>
            <a:lvl4pPr marL="1371110" indent="0">
              <a:buNone/>
              <a:defRPr sz="1000"/>
            </a:lvl4pPr>
            <a:lvl5pPr marL="1828149" indent="0">
              <a:buNone/>
              <a:defRPr sz="1000"/>
            </a:lvl5pPr>
            <a:lvl6pPr marL="2285185" indent="0">
              <a:buNone/>
              <a:defRPr sz="1000"/>
            </a:lvl6pPr>
            <a:lvl7pPr marL="2742222" indent="0">
              <a:buNone/>
              <a:defRPr sz="1000"/>
            </a:lvl7pPr>
            <a:lvl8pPr marL="3199259" indent="0">
              <a:buNone/>
              <a:defRPr sz="1000"/>
            </a:lvl8pPr>
            <a:lvl9pPr marL="36562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20722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apMarkets WHITE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32766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3"/>
          <p:cNvSpPr>
            <a:spLocks noChangeArrowheads="1"/>
          </p:cNvSpPr>
          <p:nvPr/>
        </p:nvSpPr>
        <p:spPr bwMode="auto">
          <a:xfrm>
            <a:off x="79375" y="80963"/>
            <a:ext cx="9442450" cy="7153275"/>
          </a:xfrm>
          <a:prstGeom prst="rect">
            <a:avLst/>
          </a:prstGeom>
          <a:noFill/>
          <a:ln w="12700">
            <a:solidFill>
              <a:schemeClr val="bg1">
                <a:alpha val="50195"/>
              </a:schemeClr>
            </a:solidFill>
            <a:miter lim="800000"/>
            <a:headEnd/>
            <a:tailEnd/>
          </a:ln>
          <a:extLst/>
        </p:spPr>
        <p:txBody>
          <a:bodyPr wrap="none" lIns="91407" tIns="45704" rIns="91407" bIns="45704" anchor="ctr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E2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E2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E2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E2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EB6E20"/>
              </a:buClr>
              <a:buFont typeface="Wingdings" pitchFamily="2" charset="2"/>
              <a:buChar char="§"/>
              <a:defRPr/>
            </a:pPr>
            <a:endParaRPr lang="en-US" altLang="en-US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6202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96202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96202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96202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962025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037" algn="ctr" defTabSz="96644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074" algn="ctr" defTabSz="96644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110" algn="ctr" defTabSz="96644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149" algn="ctr" defTabSz="96644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620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81050" indent="-298450" algn="l" defTabSz="9620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203325" indent="-236538" algn="l" defTabSz="96202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87513" indent="-238125" algn="l" defTabSz="96202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170113" indent="-236538" algn="l" defTabSz="96202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631137" indent="-241215" algn="l" defTabSz="96644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8174" indent="-241215" algn="l" defTabSz="96644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5211" indent="-241215" algn="l" defTabSz="96644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02247" indent="-241215" algn="l" defTabSz="96644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7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5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2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00100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9425" y="1706563"/>
            <a:ext cx="8001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880475" y="0"/>
            <a:ext cx="720725" cy="731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80475" y="5851525"/>
            <a:ext cx="720725" cy="731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263" y="6026150"/>
            <a:ext cx="576262" cy="4222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126AC5B0-47D0-ED43-9775-720ABAB03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46231" y="4321969"/>
            <a:ext cx="2525713" cy="3841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 eaLnBrk="1" hangingPunct="1">
              <a:defRPr sz="1300">
                <a:solidFill>
                  <a:schemeClr val="bg2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908925" y="1758950"/>
            <a:ext cx="2600325" cy="384175"/>
          </a:xfrm>
          <a:prstGeom prst="rect">
            <a:avLst/>
          </a:prstGeom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fld id="{5AB48994-9EF1-594D-BEF7-1B90FD5D8DA1}" type="datetime1">
              <a:rPr lang="en-US"/>
              <a:pPr>
                <a:defRPr/>
              </a:pPr>
              <a:t>7/10/18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65200" rtl="0" eaLnBrk="0" fontAlgn="base" hangingPunct="0">
        <a:spcBef>
          <a:spcPct val="0"/>
        </a:spcBef>
        <a:spcAft>
          <a:spcPct val="0"/>
        </a:spcAft>
        <a:defRPr sz="4900" kern="1200" spc="-106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9652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mbria" pitchFamily="18" charset="0"/>
          <a:ea typeface="MS PGothic" panose="020B0600070205080204" pitchFamily="34" charset="-128"/>
          <a:cs typeface="MS PGothic" charset="0"/>
        </a:defRPr>
      </a:lvl2pPr>
      <a:lvl3pPr algn="l" defTabSz="9652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mbria" pitchFamily="18" charset="0"/>
          <a:ea typeface="MS PGothic" panose="020B0600070205080204" pitchFamily="34" charset="-128"/>
          <a:cs typeface="MS PGothic" charset="0"/>
        </a:defRPr>
      </a:lvl3pPr>
      <a:lvl4pPr algn="l" defTabSz="9652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mbria" pitchFamily="18" charset="0"/>
          <a:ea typeface="MS PGothic" panose="020B0600070205080204" pitchFamily="34" charset="-128"/>
          <a:cs typeface="MS PGothic" charset="0"/>
        </a:defRPr>
      </a:lvl4pPr>
      <a:lvl5pPr algn="l" defTabSz="9652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mbria" pitchFamily="18" charset="0"/>
          <a:ea typeface="MS PGothic" panose="020B0600070205080204" pitchFamily="34" charset="-128"/>
          <a:cs typeface="MS PGothic" charset="0"/>
        </a:defRPr>
      </a:lvl5pPr>
      <a:lvl6pPr marL="457200" algn="l" defTabSz="9652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mbria" pitchFamily="18" charset="0"/>
        </a:defRPr>
      </a:lvl6pPr>
      <a:lvl7pPr marL="914400" algn="l" defTabSz="9652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mbria" pitchFamily="18" charset="0"/>
        </a:defRPr>
      </a:lvl7pPr>
      <a:lvl8pPr marL="1371600" algn="l" defTabSz="9652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mbria" pitchFamily="18" charset="0"/>
        </a:defRPr>
      </a:lvl8pPr>
      <a:lvl9pPr marL="1828800" algn="l" defTabSz="9652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Cambria" pitchFamily="18" charset="0"/>
        </a:defRPr>
      </a:lvl9pPr>
    </p:titleStyle>
    <p:bodyStyle>
      <a:lvl1pPr marL="361950" indent="-241300" algn="l" defTabSz="965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76275" indent="-241300" algn="l" defTabSz="965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062038" indent="-241300" algn="l" defTabSz="965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352550" indent="-241300" algn="l" defTabSz="965200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643063" indent="-241300" algn="l" defTabSz="9652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36563" indent="-193322" algn="l" defTabSz="96661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29886" indent="-193322" algn="l" defTabSz="96661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223208" indent="-193322" algn="l" defTabSz="96661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416531" indent="-193322" algn="l" defTabSz="96661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920038" cy="2057400"/>
          </a:xfrm>
        </p:spPr>
        <p:txBody>
          <a:bodyPr/>
          <a:lstStyle/>
          <a:p>
            <a:pPr algn="ctr" defTabSz="966612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ea typeface="+mj-ea"/>
                <a:cs typeface="+mj-cs"/>
              </a:rPr>
              <a:t/>
            </a:r>
            <a:br>
              <a:rPr lang="en-US" sz="5400" dirty="0" smtClean="0">
                <a:ea typeface="+mj-ea"/>
                <a:cs typeface="+mj-cs"/>
              </a:rPr>
            </a:br>
            <a:r>
              <a:rPr lang="en-US" sz="5400" dirty="0" smtClean="0">
                <a:ea typeface="+mj-ea"/>
                <a:cs typeface="+mj-cs"/>
              </a:rPr>
              <a:t/>
            </a:r>
            <a:br>
              <a:rPr lang="en-US" sz="5400" dirty="0" smtClean="0">
                <a:ea typeface="+mj-ea"/>
                <a:cs typeface="+mj-cs"/>
              </a:rPr>
            </a:br>
            <a:r>
              <a:rPr lang="en-US" sz="5400" dirty="0">
                <a:ea typeface="+mj-ea"/>
                <a:cs typeface="+mj-cs"/>
              </a:rPr>
              <a:t/>
            </a:r>
            <a:br>
              <a:rPr lang="en-US" sz="5400" dirty="0">
                <a:ea typeface="+mj-ea"/>
                <a:cs typeface="+mj-cs"/>
              </a:rPr>
            </a:br>
            <a:r>
              <a:rPr lang="en-US" sz="5400" dirty="0" smtClean="0">
                <a:ea typeface="+mj-ea"/>
                <a:cs typeface="+mj-cs"/>
              </a:rPr>
              <a:t>Leigh Community Schools </a:t>
            </a:r>
            <a:r>
              <a:rPr lang="en-US" sz="5400" u="sng" dirty="0" smtClean="0">
                <a:ea typeface="+mj-ea"/>
                <a:cs typeface="+mj-cs"/>
              </a:rPr>
              <a:t>Public Feedback Meeting</a:t>
            </a:r>
            <a:endParaRPr lang="en-US" sz="5400" u="sng" dirty="0">
              <a:ea typeface="+mj-ea"/>
              <a:cs typeface="+mj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5105400"/>
            <a:ext cx="5257800" cy="1295400"/>
          </a:xfrm>
        </p:spPr>
        <p:txBody>
          <a:bodyPr rtlCol="0">
            <a:normAutofit/>
          </a:bodyPr>
          <a:lstStyle/>
          <a:p>
            <a:pPr algn="ctr" defTabSz="96661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latin typeface="+mj-lt"/>
                <a:ea typeface="+mn-ea"/>
                <a:cs typeface="+mn-cs"/>
              </a:rPr>
              <a:t>		</a:t>
            </a:r>
            <a:r>
              <a:rPr lang="en-US" sz="2400" b="1" dirty="0" smtClean="0">
                <a:solidFill>
                  <a:srgbClr val="1F497D"/>
                </a:solidFill>
                <a:latin typeface="+mj-lt"/>
                <a:ea typeface="+mn-ea"/>
                <a:cs typeface="+mn-cs"/>
              </a:rPr>
              <a:t>July 9, 2018</a:t>
            </a:r>
          </a:p>
          <a:p>
            <a:pPr algn="ctr" defTabSz="96661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  <a:latin typeface="+mj-lt"/>
                <a:ea typeface="+mn-ea"/>
                <a:cs typeface="+mn-cs"/>
              </a:rPr>
              <a:t> Leigh High School Gymnasium</a:t>
            </a:r>
            <a:endParaRPr lang="en-US" sz="2400" b="1" dirty="0">
              <a:solidFill>
                <a:srgbClr val="1F497D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" name="Picture 1" descr="Channel-Icons-ClarksonLeig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3302000" cy="3302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52400"/>
            <a:ext cx="8001000" cy="1524000"/>
          </a:xfrm>
        </p:spPr>
        <p:txBody>
          <a:bodyPr/>
          <a:lstStyle/>
          <a:p>
            <a:pPr algn="ctr">
              <a:lnSpc>
                <a:spcPct val="50000"/>
              </a:lnSpc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altLang="en-US" sz="2400" b="1" u="sng" dirty="0" smtClean="0"/>
              <a:t>Fire Safety </a:t>
            </a:r>
            <a:r>
              <a:rPr lang="en-US" altLang="en-US" sz="2400" b="1" u="sng" dirty="0"/>
              <a:t>and </a:t>
            </a:r>
            <a:r>
              <a:rPr lang="en-US" altLang="en-US" sz="2400" b="1" u="sng" dirty="0" smtClean="0"/>
              <a:t>Evacuation </a:t>
            </a:r>
            <a:r>
              <a:rPr lang="en-US" altLang="en-US" sz="2400" b="1" u="sng" dirty="0"/>
              <a:t>on 3</a:t>
            </a:r>
            <a:r>
              <a:rPr lang="en-US" altLang="en-US" sz="2400" b="1" u="sng" baseline="30000" dirty="0"/>
              <a:t>rd</a:t>
            </a:r>
            <a:r>
              <a:rPr lang="en-US" altLang="en-US" sz="2400" b="1" u="sng" dirty="0"/>
              <a:t> </a:t>
            </a:r>
            <a:r>
              <a:rPr lang="en-US" altLang="en-US" sz="2400" b="1" u="sng" dirty="0" smtClean="0"/>
              <a:t>Floor </a:t>
            </a:r>
            <a:r>
              <a:rPr lang="en-US" altLang="en-US" sz="2400" b="1" u="sng" dirty="0"/>
              <a:t>is </a:t>
            </a:r>
            <a:r>
              <a:rPr lang="en-US" altLang="en-US" sz="2400" b="1" u="sng" dirty="0" smtClean="0"/>
              <a:t>Limited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800" b="1" dirty="0" smtClean="0"/>
              <a:t>2017</a:t>
            </a:r>
            <a:r>
              <a:rPr lang="en-US" sz="2000" b="1" dirty="0" smtClean="0"/>
              <a:t> </a:t>
            </a:r>
            <a:r>
              <a:rPr lang="en-US" sz="2000" b="1" dirty="0"/>
              <a:t>– Fire Ladders were purchased for the High School but </a:t>
            </a:r>
            <a:r>
              <a:rPr lang="en-US" sz="2000" b="1" dirty="0" smtClean="0"/>
              <a:t>structurally</a:t>
            </a:r>
            <a:br>
              <a:rPr lang="en-US" sz="2000" b="1" dirty="0" smtClean="0"/>
            </a:br>
            <a:r>
              <a:rPr lang="en-US" sz="2000" b="1" dirty="0" smtClean="0"/>
              <a:t>were </a:t>
            </a:r>
            <a:r>
              <a:rPr lang="en-US" sz="2000" b="1" dirty="0"/>
              <a:t>not able to be installed due to safety </a:t>
            </a:r>
            <a:r>
              <a:rPr lang="en-US" sz="2000" b="1" dirty="0" smtClean="0"/>
              <a:t>standards</a:t>
            </a:r>
            <a:r>
              <a:rPr lang="en-US" b="1" dirty="0"/>
              <a:t> 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26626" name="Content Placeholder 3" descr="20171023_12012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1" y="1752600"/>
            <a:ext cx="5105400" cy="3267652"/>
          </a:xfrm>
        </p:spPr>
      </p:pic>
      <p:pic>
        <p:nvPicPr>
          <p:cNvPr id="3" name="Picture 2" descr="20180613_1203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8006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u="sng" dirty="0">
                <a:latin typeface="Cambria" charset="0"/>
                <a:ea typeface="MS PGothic" charset="0"/>
              </a:rPr>
              <a:t>Lighting and Electrical are NOT </a:t>
            </a:r>
            <a:r>
              <a:rPr lang="en-US" sz="2800" b="1" u="sng" dirty="0" smtClean="0">
                <a:latin typeface="Cambria" charset="0"/>
                <a:ea typeface="MS PGothic" charset="0"/>
              </a:rPr>
              <a:t>Adequate</a:t>
            </a:r>
            <a:r>
              <a:rPr lang="en-US" sz="2800" b="1" u="sng" dirty="0">
                <a:latin typeface="Cambria" charset="0"/>
                <a:ea typeface="MS PGothic" charset="0"/>
              </a:rPr>
              <a:t/>
            </a:r>
            <a:br>
              <a:rPr lang="en-US" sz="2800" b="1" u="sng" dirty="0">
                <a:latin typeface="Cambria" charset="0"/>
                <a:ea typeface="MS PGothic" charset="0"/>
              </a:rPr>
            </a:br>
            <a:endParaRPr lang="en-US" sz="2800" b="1" u="sng" dirty="0">
              <a:latin typeface="Cambria" charset="0"/>
              <a:ea typeface="MS PGothic" charset="0"/>
            </a:endParaRPr>
          </a:p>
        </p:txBody>
      </p:sp>
      <p:pic>
        <p:nvPicPr>
          <p:cNvPr id="27650" name="Content Placeholder 4" descr="20180403_133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38" y="1371600"/>
            <a:ext cx="8094662" cy="525780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 descr="20180613_10515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86" r="-8586"/>
          <a:stretch>
            <a:fillRect/>
          </a:stretch>
        </p:blipFill>
        <p:spPr>
          <a:xfrm rot="5400000">
            <a:off x="-820738" y="2122488"/>
            <a:ext cx="5832475" cy="3733800"/>
          </a:xfrm>
        </p:spPr>
      </p:pic>
      <p:pic>
        <p:nvPicPr>
          <p:cNvPr id="28674" name="Picture 3" descr="Screen Shot 2018-06-26 at 3.57.1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838" y="1524000"/>
            <a:ext cx="37242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403_13282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191000"/>
            <a:ext cx="4572000" cy="2971800"/>
          </a:xfrm>
        </p:spPr>
      </p:pic>
      <p:pic>
        <p:nvPicPr>
          <p:cNvPr id="5" name="Picture 4" descr="20180613_1102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0"/>
            <a:ext cx="4572000" cy="3429000"/>
          </a:xfrm>
          <a:prstGeom prst="rect">
            <a:avLst/>
          </a:prstGeom>
        </p:spPr>
      </p:pic>
      <p:pic>
        <p:nvPicPr>
          <p:cNvPr id="6" name="Picture 5" descr="20180613_1209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19308" y="614692"/>
            <a:ext cx="4191001" cy="3266419"/>
          </a:xfrm>
          <a:prstGeom prst="rect">
            <a:avLst/>
          </a:prstGeom>
        </p:spPr>
      </p:pic>
      <p:pic>
        <p:nvPicPr>
          <p:cNvPr id="2" name="Picture 1" descr="20180613_12053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724400"/>
            <a:ext cx="330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32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sz="3600" b="1" u="sng" dirty="0"/>
              <a:t>The Building is </a:t>
            </a:r>
            <a:r>
              <a:rPr lang="en-US" altLang="en-US" sz="3600" b="1" u="sng" dirty="0" smtClean="0"/>
              <a:t>NOT </a:t>
            </a:r>
            <a:r>
              <a:rPr lang="en-US" altLang="en-US" sz="3600" b="1" u="sng" dirty="0"/>
              <a:t>ADA </a:t>
            </a:r>
            <a:r>
              <a:rPr lang="en-US" altLang="en-US" sz="3600" b="1" u="sng" dirty="0" smtClean="0"/>
              <a:t>Accessible</a:t>
            </a:r>
            <a:r>
              <a:rPr lang="en-US" altLang="en-US" sz="3600" dirty="0"/>
              <a:t>.</a:t>
            </a:r>
            <a:r>
              <a:rPr lang="en-US" altLang="en-US" sz="5400" dirty="0"/>
              <a:t/>
            </a:r>
            <a:br>
              <a:rPr lang="en-US" altLang="en-US" sz="5400" dirty="0"/>
            </a:br>
            <a:endParaRPr lang="en-US" dirty="0"/>
          </a:p>
        </p:txBody>
      </p:sp>
      <p:pic>
        <p:nvPicPr>
          <p:cNvPr id="33794" name="Content Placeholder 3" descr="20180613_1200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571500" y="2552700"/>
            <a:ext cx="5715000" cy="3657600"/>
          </a:xfrm>
        </p:spPr>
      </p:pic>
      <p:pic>
        <p:nvPicPr>
          <p:cNvPr id="33795" name="Content Placeholder 3" descr="20180613_1200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56831" y="2543969"/>
            <a:ext cx="56673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20180613_1201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501206" y="2482405"/>
            <a:ext cx="5324476" cy="3407665"/>
          </a:xfrm>
        </p:spPr>
      </p:pic>
      <p:pic>
        <p:nvPicPr>
          <p:cNvPr id="3" name="Picture 2" descr="20180613_1149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26669" y="2193131"/>
            <a:ext cx="5353050" cy="40147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 smtClean="0">
                <a:ea typeface="ＭＳ Ｐゴシック" charset="0"/>
                <a:cs typeface="ＭＳ Ｐゴシック" charset="0"/>
              </a:rPr>
            </a:br>
            <a:r>
              <a:rPr lang="en-US" sz="2000" b="1" dirty="0"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 smtClean="0">
                <a:ea typeface="ＭＳ Ｐゴシック" charset="0"/>
                <a:cs typeface="ＭＳ Ｐゴシック" charset="0"/>
              </a:rPr>
            </a:br>
            <a:r>
              <a:rPr lang="en-US" sz="2000" b="1" dirty="0"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 smtClean="0">
                <a:ea typeface="ＭＳ Ｐゴシック" charset="0"/>
                <a:cs typeface="ＭＳ Ｐゴシック" charset="0"/>
              </a:rPr>
            </a:br>
            <a:r>
              <a:rPr lang="en-US" sz="3600" b="1" u="sng" dirty="0" smtClean="0">
                <a:ea typeface="ＭＳ Ｐゴシック" charset="0"/>
                <a:cs typeface="ＭＳ Ｐゴシック" charset="0"/>
              </a:rPr>
              <a:t>Inadequate and Outdated </a:t>
            </a:r>
            <a:br>
              <a:rPr lang="en-US" sz="3600" b="1" u="sng" dirty="0" smtClean="0">
                <a:ea typeface="ＭＳ Ｐゴシック" charset="0"/>
                <a:cs typeface="ＭＳ Ｐゴシック" charset="0"/>
              </a:rPr>
            </a:br>
            <a:r>
              <a:rPr lang="en-US" sz="3600" b="1" u="sng" dirty="0" smtClean="0">
                <a:ea typeface="ＭＳ Ｐゴシック" charset="0"/>
                <a:cs typeface="ＭＳ Ｐゴシック" charset="0"/>
              </a:rPr>
              <a:t>Classroom Sizes</a:t>
            </a:r>
            <a:br>
              <a:rPr lang="en-US" sz="3600" b="1" u="sng" dirty="0" smtClean="0">
                <a:ea typeface="ＭＳ Ｐゴシック" charset="0"/>
                <a:cs typeface="ＭＳ Ｐゴシック" charset="0"/>
              </a:rPr>
            </a:br>
            <a:r>
              <a:rPr lang="en-US" sz="54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5400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  <p:pic>
        <p:nvPicPr>
          <p:cNvPr id="29698" name="Content Placeholder 3" descr="20180613_12114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5257800" cy="3365409"/>
          </a:xfrm>
        </p:spPr>
      </p:pic>
      <p:pic>
        <p:nvPicPr>
          <p:cNvPr id="4" name="Content Placeholder 3" descr="20160215_1201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3362415" cy="21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4038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+mj-lt"/>
              </a:rPr>
              <a:t>Inside of cupboards: </a:t>
            </a:r>
          </a:p>
          <a:p>
            <a:pPr algn="ctr"/>
            <a:r>
              <a:rPr lang="en-US" sz="1800" dirty="0" smtClean="0">
                <a:solidFill>
                  <a:schemeClr val="tx2"/>
                </a:solidFill>
                <a:latin typeface="+mj-lt"/>
              </a:rPr>
              <a:t>Due to moisture</a:t>
            </a: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7848600" y="4419600"/>
            <a:ext cx="762000" cy="12192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0524_0829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6172200" cy="3950698"/>
          </a:xfrm>
        </p:spPr>
      </p:pic>
      <p:pic>
        <p:nvPicPr>
          <p:cNvPr id="5" name="Picture 4" descr="20180405_10133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4800600"/>
            <a:ext cx="5029200" cy="2297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257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+mj-lt"/>
              </a:rPr>
              <a:t>Deteriorating plaster and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tile 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182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3600" b="1" u="sng" dirty="0" smtClean="0">
                <a:ea typeface="ＭＳ Ｐゴシック" charset="0"/>
                <a:cs typeface="ＭＳ Ｐゴシック" charset="0"/>
              </a:rPr>
            </a:br>
            <a:r>
              <a:rPr lang="en-US" sz="3600" b="1" u="sng" dirty="0" smtClean="0">
                <a:ea typeface="ＭＳ Ｐゴシック" charset="0"/>
                <a:cs typeface="ＭＳ Ｐゴシック" charset="0"/>
              </a:rPr>
              <a:t>Septic Tank Fumes and </a:t>
            </a:r>
            <a:br>
              <a:rPr lang="en-US" sz="3600" b="1" u="sng" dirty="0" smtClean="0">
                <a:ea typeface="ＭＳ Ｐゴシック" charset="0"/>
                <a:cs typeface="ＭＳ Ｐゴシック" charset="0"/>
              </a:rPr>
            </a:br>
            <a:r>
              <a:rPr lang="en-US" sz="3600" b="1" u="sng" dirty="0" smtClean="0">
                <a:ea typeface="ＭＳ Ｐゴシック" charset="0"/>
                <a:cs typeface="ＭＳ Ｐゴシック" charset="0"/>
              </a:rPr>
              <a:t>Odors in Classrooms</a:t>
            </a:r>
            <a:r>
              <a:rPr lang="en-US" sz="3600" b="1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3600" b="1" dirty="0" smtClean="0">
                <a:ea typeface="ＭＳ Ｐゴシック" charset="0"/>
                <a:cs typeface="ＭＳ Ｐゴシック" charset="0"/>
              </a:rPr>
            </a:br>
            <a:endParaRPr lang="en-US" sz="3600" dirty="0"/>
          </a:p>
        </p:txBody>
      </p:sp>
      <p:pic>
        <p:nvPicPr>
          <p:cNvPr id="4" name="Content Placeholder 3" descr="20180613_12085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14705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425" y="293688"/>
            <a:ext cx="8001000" cy="1077912"/>
          </a:xfrm>
        </p:spPr>
        <p:txBody>
          <a:bodyPr/>
          <a:lstStyle/>
          <a:p>
            <a:pPr algn="ctr" defTabSz="966612"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ea typeface="+mj-ea"/>
                <a:cs typeface="+mj-cs"/>
              </a:rPr>
              <a:t>EDUCATIONAL AND COMMUNITY IMPACT OF  POTENTIAL PROJECT</a:t>
            </a:r>
            <a:endParaRPr lang="en-US" sz="2800" b="1" u="sng" dirty="0">
              <a:ea typeface="+mj-ea"/>
              <a:cs typeface="+mj-cs"/>
            </a:endParaRPr>
          </a:p>
        </p:txBody>
      </p:sp>
      <p:sp>
        <p:nvSpPr>
          <p:cNvPr id="37890" name="Content Placeholder 4"/>
          <p:cNvSpPr>
            <a:spLocks noGrp="1"/>
          </p:cNvSpPr>
          <p:nvPr>
            <p:ph idx="1"/>
          </p:nvPr>
        </p:nvSpPr>
        <p:spPr>
          <a:xfrm>
            <a:off x="479425" y="1600200"/>
            <a:ext cx="8001000" cy="5638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Accessibility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for ALL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Students and Patrons!</a:t>
            </a:r>
          </a:p>
          <a:p>
            <a:pPr eaLnBrk="1" hangingPunct="1"/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Safety and Security Upgrades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Completed!</a:t>
            </a: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marL="120650" indent="0" eaLnBrk="1" hangingPunct="1">
              <a:buNone/>
            </a:pP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Classroom Designed for </a:t>
            </a:r>
            <a:r>
              <a:rPr lang="en-US" sz="2400" u="sng" dirty="0">
                <a:solidFill>
                  <a:schemeClr val="tx2"/>
                </a:solidFill>
                <a:latin typeface="+mj-lt"/>
                <a:ea typeface="MS PGothic" charset="0"/>
              </a:rPr>
              <a:t>Present and Future </a:t>
            </a:r>
            <a:r>
              <a:rPr lang="en-US" sz="2400" u="sng" dirty="0" smtClean="0">
                <a:solidFill>
                  <a:schemeClr val="tx2"/>
                </a:solidFill>
                <a:latin typeface="+mj-lt"/>
                <a:ea typeface="MS PGothic" charset="0"/>
              </a:rPr>
              <a:t>Standards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!</a:t>
            </a:r>
          </a:p>
          <a:p>
            <a:pPr eaLnBrk="1" hangingPunct="1"/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Adequate Classroom Space!</a:t>
            </a:r>
          </a:p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Programs to Meet the Needs of ALL Students!</a:t>
            </a:r>
          </a:p>
          <a:p>
            <a:pPr marL="120650" indent="0" eaLnBrk="1" hangingPunct="1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	Science, Fine Arts, Vocational Programs, </a:t>
            </a:r>
          </a:p>
          <a:p>
            <a:pPr marL="120650" indent="0" eaLnBrk="1" hangingPunct="1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	and Family Consumer Science </a:t>
            </a:r>
          </a:p>
          <a:p>
            <a:pPr marL="120650" indent="0" eaLnBrk="1" hangingPunct="1">
              <a:buNone/>
            </a:pP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Climate Controlled Environment for Optimal Learning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Conditions!</a:t>
            </a:r>
          </a:p>
          <a:p>
            <a:pPr marL="120650" indent="0"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Adequate and Safe Parking! </a:t>
            </a: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/>
            <a:endParaRPr lang="en-US" sz="2400" dirty="0">
              <a:latin typeface="Calibri" charset="0"/>
              <a:ea typeface="MS PGothic" charset="0"/>
            </a:endParaRPr>
          </a:p>
          <a:p>
            <a:pPr eaLnBrk="1" hangingPunct="1"/>
            <a:endParaRPr lang="en-US" sz="2400" dirty="0">
              <a:latin typeface="Calibri" charset="0"/>
              <a:ea typeface="MS PGothic" charset="0"/>
            </a:endParaRPr>
          </a:p>
          <a:p>
            <a:pPr eaLnBrk="1" hangingPunct="1"/>
            <a:endParaRPr lang="en-US" sz="2400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001000" cy="620712"/>
          </a:xfrm>
        </p:spPr>
        <p:txBody>
          <a:bodyPr/>
          <a:lstStyle/>
          <a:p>
            <a:pPr algn="ctr">
              <a:defRPr/>
            </a:pPr>
            <a:r>
              <a:rPr lang="en-US" sz="4000" b="1" u="sng" dirty="0" smtClean="0"/>
              <a:t>Introductions</a:t>
            </a:r>
            <a:endParaRPr lang="en-US" sz="4000" b="1" u="sng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79425" y="990600"/>
            <a:ext cx="8001000" cy="6324600"/>
          </a:xfrm>
        </p:spPr>
        <p:txBody>
          <a:bodyPr/>
          <a:lstStyle/>
          <a:p>
            <a:endParaRPr lang="en-US" dirty="0" smtClean="0">
              <a:latin typeface="+mj-lt"/>
              <a:ea typeface="MS PGothic" charset="0"/>
            </a:endParaRPr>
          </a:p>
          <a:p>
            <a:r>
              <a:rPr lang="en-US" dirty="0" smtClean="0">
                <a:latin typeface="+mj-lt"/>
                <a:ea typeface="MS PGothic" charset="0"/>
              </a:rPr>
              <a:t>Board </a:t>
            </a:r>
            <a:r>
              <a:rPr lang="en-US" dirty="0">
                <a:latin typeface="+mj-lt"/>
                <a:ea typeface="MS PGothic" charset="0"/>
              </a:rPr>
              <a:t>Members</a:t>
            </a:r>
          </a:p>
          <a:p>
            <a:r>
              <a:rPr lang="en-US" dirty="0">
                <a:latin typeface="+mj-lt"/>
                <a:ea typeface="MS PGothic" charset="0"/>
              </a:rPr>
              <a:t>Jason </a:t>
            </a:r>
            <a:r>
              <a:rPr lang="en-US" dirty="0" err="1">
                <a:latin typeface="+mj-lt"/>
                <a:ea typeface="MS PGothic" charset="0"/>
              </a:rPr>
              <a:t>Mullenhoff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mr-IN" dirty="0">
                <a:latin typeface="+mj-lt"/>
                <a:ea typeface="MS PGothic" charset="0"/>
              </a:rPr>
              <a:t>–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smtClean="0">
                <a:latin typeface="+mj-lt"/>
                <a:ea typeface="MS PGothic" charset="0"/>
              </a:rPr>
              <a:t>President, </a:t>
            </a:r>
            <a:r>
              <a:rPr lang="en-US" dirty="0" err="1" smtClean="0">
                <a:latin typeface="+mj-lt"/>
                <a:ea typeface="MS PGothic" charset="0"/>
              </a:rPr>
              <a:t>Kamin</a:t>
            </a:r>
            <a:r>
              <a:rPr lang="en-US" dirty="0" smtClean="0">
                <a:latin typeface="+mj-lt"/>
                <a:ea typeface="MS PGothic" charset="0"/>
              </a:rPr>
              <a:t> </a:t>
            </a:r>
            <a:r>
              <a:rPr lang="en-US" dirty="0">
                <a:latin typeface="+mj-lt"/>
                <a:ea typeface="MS PGothic" charset="0"/>
              </a:rPr>
              <a:t>Held </a:t>
            </a:r>
            <a:r>
              <a:rPr lang="mr-IN" dirty="0">
                <a:latin typeface="+mj-lt"/>
                <a:ea typeface="MS PGothic" charset="0"/>
              </a:rPr>
              <a:t>–</a:t>
            </a:r>
            <a:r>
              <a:rPr lang="en-US" dirty="0">
                <a:latin typeface="+mj-lt"/>
                <a:ea typeface="MS PGothic" charset="0"/>
              </a:rPr>
              <a:t> Vice President</a:t>
            </a:r>
          </a:p>
          <a:p>
            <a:r>
              <a:rPr lang="en-US" dirty="0">
                <a:latin typeface="+mj-lt"/>
                <a:ea typeface="MS PGothic" charset="0"/>
              </a:rPr>
              <a:t>Jill </a:t>
            </a:r>
            <a:r>
              <a:rPr lang="en-US" dirty="0" err="1">
                <a:latin typeface="+mj-lt"/>
                <a:ea typeface="MS PGothic" charset="0"/>
              </a:rPr>
              <a:t>Becher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mr-IN" dirty="0">
                <a:latin typeface="+mj-lt"/>
                <a:ea typeface="MS PGothic" charset="0"/>
              </a:rPr>
              <a:t>–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smtClean="0">
                <a:latin typeface="+mj-lt"/>
                <a:ea typeface="MS PGothic" charset="0"/>
              </a:rPr>
              <a:t>Treasurer, Ryan Hoffman, Julie </a:t>
            </a:r>
            <a:r>
              <a:rPr lang="en-US" dirty="0" err="1">
                <a:latin typeface="+mj-lt"/>
                <a:ea typeface="MS PGothic" charset="0"/>
              </a:rPr>
              <a:t>McMullin</a:t>
            </a:r>
            <a:endParaRPr lang="en-US" dirty="0">
              <a:latin typeface="+mj-lt"/>
              <a:ea typeface="MS PGothic" charset="0"/>
            </a:endParaRPr>
          </a:p>
          <a:p>
            <a:r>
              <a:rPr lang="en-US" dirty="0">
                <a:latin typeface="+mj-lt"/>
                <a:ea typeface="MS PGothic" charset="0"/>
              </a:rPr>
              <a:t>Stuart </a:t>
            </a:r>
            <a:r>
              <a:rPr lang="en-US" dirty="0" err="1" smtClean="0">
                <a:latin typeface="+mj-lt"/>
                <a:ea typeface="MS PGothic" charset="0"/>
              </a:rPr>
              <a:t>Osten</a:t>
            </a:r>
            <a:r>
              <a:rPr lang="en-US" dirty="0" smtClean="0">
                <a:latin typeface="+mj-lt"/>
                <a:ea typeface="MS PGothic" charset="0"/>
              </a:rPr>
              <a:t>, Josh Urban, Marcus Urban and Travis Went</a:t>
            </a:r>
          </a:p>
          <a:p>
            <a:r>
              <a:rPr lang="en-US" dirty="0" smtClean="0">
                <a:latin typeface="+mj-lt"/>
                <a:ea typeface="MS PGothic" charset="0"/>
              </a:rPr>
              <a:t>April </a:t>
            </a:r>
            <a:r>
              <a:rPr lang="en-US" dirty="0" err="1" smtClean="0">
                <a:latin typeface="+mj-lt"/>
                <a:ea typeface="MS PGothic" charset="0"/>
              </a:rPr>
              <a:t>Brabec</a:t>
            </a:r>
            <a:r>
              <a:rPr lang="en-US" dirty="0" smtClean="0">
                <a:latin typeface="+mj-lt"/>
                <a:ea typeface="MS PGothic" charset="0"/>
              </a:rPr>
              <a:t> </a:t>
            </a:r>
            <a:r>
              <a:rPr lang="mr-IN" dirty="0" smtClean="0">
                <a:latin typeface="+mj-lt"/>
                <a:ea typeface="MS PGothic" charset="0"/>
              </a:rPr>
              <a:t>–</a:t>
            </a:r>
            <a:r>
              <a:rPr lang="en-US" dirty="0" smtClean="0">
                <a:latin typeface="+mj-lt"/>
                <a:ea typeface="MS PGothic" charset="0"/>
              </a:rPr>
              <a:t> Business Manager</a:t>
            </a:r>
          </a:p>
          <a:p>
            <a:r>
              <a:rPr lang="en-US" dirty="0" smtClean="0">
                <a:latin typeface="+mj-lt"/>
                <a:ea typeface="MS PGothic" charset="0"/>
              </a:rPr>
              <a:t>Stephanie Petersen </a:t>
            </a:r>
            <a:r>
              <a:rPr lang="mr-IN" dirty="0" smtClean="0">
                <a:latin typeface="+mj-lt"/>
                <a:ea typeface="MS PGothic" charset="0"/>
              </a:rPr>
              <a:t>–</a:t>
            </a:r>
            <a:r>
              <a:rPr lang="en-US" dirty="0" smtClean="0">
                <a:latin typeface="+mj-lt"/>
                <a:ea typeface="MS PGothic" charset="0"/>
              </a:rPr>
              <a:t> Superintendent</a:t>
            </a:r>
            <a:endParaRPr lang="en-US" dirty="0">
              <a:latin typeface="+mj-lt"/>
              <a:ea typeface="MS PGothic" charset="0"/>
            </a:endParaRPr>
          </a:p>
          <a:p>
            <a:r>
              <a:rPr lang="en-US" dirty="0" smtClean="0">
                <a:latin typeface="+mj-lt"/>
                <a:ea typeface="MS PGothic" charset="0"/>
              </a:rPr>
              <a:t>Troy Holmberg </a:t>
            </a:r>
            <a:r>
              <a:rPr lang="mr-IN" dirty="0" smtClean="0">
                <a:latin typeface="+mj-lt"/>
                <a:ea typeface="MS PGothic" charset="0"/>
              </a:rPr>
              <a:t>–</a:t>
            </a:r>
            <a:r>
              <a:rPr lang="en-US" dirty="0" smtClean="0">
                <a:latin typeface="+mj-lt"/>
                <a:ea typeface="MS PGothic" charset="0"/>
              </a:rPr>
              <a:t> 7-12 Principal</a:t>
            </a:r>
          </a:p>
          <a:p>
            <a:r>
              <a:rPr lang="en-US" dirty="0" smtClean="0">
                <a:latin typeface="+mj-lt"/>
                <a:ea typeface="MS PGothic" charset="0"/>
              </a:rPr>
              <a:t>Jeff Bachman and Justine Fischer </a:t>
            </a:r>
            <a:r>
              <a:rPr lang="mr-IN" dirty="0" smtClean="0">
                <a:latin typeface="+mj-lt"/>
                <a:ea typeface="MS PGothic" charset="0"/>
              </a:rPr>
              <a:t>–</a:t>
            </a:r>
            <a:r>
              <a:rPr lang="en-US" dirty="0" smtClean="0">
                <a:latin typeface="+mj-lt"/>
                <a:ea typeface="MS PGothic" charset="0"/>
              </a:rPr>
              <a:t> High School Teachers</a:t>
            </a:r>
            <a:endParaRPr lang="en-US" dirty="0">
              <a:latin typeface="+mj-lt"/>
              <a:ea typeface="MS PGothic" charset="0"/>
            </a:endParaRPr>
          </a:p>
          <a:p>
            <a:r>
              <a:rPr lang="en-US" dirty="0">
                <a:latin typeface="+mj-lt"/>
                <a:ea typeface="MS PGothic" charset="0"/>
              </a:rPr>
              <a:t>Cody </a:t>
            </a:r>
            <a:r>
              <a:rPr lang="en-US" dirty="0" err="1">
                <a:latin typeface="+mj-lt"/>
                <a:ea typeface="MS PGothic" charset="0"/>
              </a:rPr>
              <a:t>Hillen</a:t>
            </a:r>
            <a:r>
              <a:rPr lang="en-US" dirty="0">
                <a:latin typeface="+mj-lt"/>
                <a:ea typeface="MS PGothic" charset="0"/>
              </a:rPr>
              <a:t> </a:t>
            </a:r>
            <a:r>
              <a:rPr lang="en-US" dirty="0" smtClean="0">
                <a:latin typeface="+mj-lt"/>
                <a:ea typeface="MS PGothic" charset="0"/>
              </a:rPr>
              <a:t>- </a:t>
            </a:r>
            <a:r>
              <a:rPr lang="en-US" dirty="0">
                <a:latin typeface="+mj-lt"/>
                <a:ea typeface="MS PGothic" charset="0"/>
              </a:rPr>
              <a:t>DLR</a:t>
            </a:r>
          </a:p>
          <a:p>
            <a:r>
              <a:rPr lang="en-US" dirty="0">
                <a:latin typeface="+mj-lt"/>
                <a:ea typeface="MS PGothic" charset="0"/>
              </a:rPr>
              <a:t>Tobin Buchanan </a:t>
            </a:r>
            <a:r>
              <a:rPr lang="mr-IN" dirty="0">
                <a:latin typeface="+mj-lt"/>
                <a:ea typeface="MS PGothic" charset="0"/>
              </a:rPr>
              <a:t>–</a:t>
            </a:r>
            <a:r>
              <a:rPr lang="en-US" dirty="0">
                <a:latin typeface="+mj-lt"/>
                <a:ea typeface="MS PGothic" charset="0"/>
              </a:rPr>
              <a:t> First National Capital Markets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425" y="293688"/>
            <a:ext cx="8001000" cy="1077912"/>
          </a:xfrm>
        </p:spPr>
        <p:txBody>
          <a:bodyPr/>
          <a:lstStyle/>
          <a:p>
            <a:pPr algn="ctr" defTabSz="966612" eaLnBrk="1" fontAlgn="auto" hangingPunct="1">
              <a:spcAft>
                <a:spcPts val="0"/>
              </a:spcAft>
              <a:defRPr/>
            </a:pPr>
            <a:r>
              <a:rPr lang="en-US" sz="2800" b="1" u="sng" dirty="0" smtClean="0">
                <a:ea typeface="+mj-ea"/>
                <a:cs typeface="+mj-cs"/>
              </a:rPr>
              <a:t>EDUCATIONAL AND COMMUNITY IMPACT OF  POTENTIAL PROJECT</a:t>
            </a:r>
            <a:endParaRPr lang="en-US" sz="2800" b="1" u="sng" dirty="0">
              <a:ea typeface="+mj-ea"/>
              <a:cs typeface="+mj-cs"/>
            </a:endParaRP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>
          <a:xfrm>
            <a:off x="479425" y="1600200"/>
            <a:ext cx="8001000" cy="5227638"/>
          </a:xfrm>
        </p:spPr>
        <p:txBody>
          <a:bodyPr/>
          <a:lstStyle/>
          <a:p>
            <a:pPr eaLnBrk="1" hangingPunct="1"/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Adequate Size Activity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Space for both Curricular and Extra Curricular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Programs </a:t>
            </a: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/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Opportunities for Community U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se and Partnership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of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 Building</a:t>
            </a:r>
          </a:p>
          <a:p>
            <a:pPr marL="120650" indent="0" eaLnBrk="1" hangingPunct="1">
              <a:buNone/>
            </a:pP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Quality Facilities for the Present and Future Students of OUR Community</a:t>
            </a:r>
          </a:p>
          <a:p>
            <a:pPr marL="120650" indent="0" eaLnBrk="1" hangingPunct="1">
              <a:buNone/>
            </a:pPr>
            <a:endParaRPr lang="en-US" sz="2800" dirty="0">
              <a:solidFill>
                <a:schemeClr val="tx2"/>
              </a:solidFill>
              <a:latin typeface="Calibri" charset="0"/>
              <a:ea typeface="MS PGothic" charset="0"/>
            </a:endParaRPr>
          </a:p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  <a:latin typeface="+mj-lt"/>
                <a:ea typeface="MS PGothic" charset="0"/>
              </a:rPr>
              <a:t>       COMMUNITY </a:t>
            </a:r>
            <a:r>
              <a:rPr lang="en-US" sz="2800" dirty="0">
                <a:solidFill>
                  <a:schemeClr val="tx2"/>
                </a:solidFill>
                <a:latin typeface="+mj-lt"/>
                <a:ea typeface="MS PGothic" charset="0"/>
              </a:rPr>
              <a:t>AND DISTRICT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MS PGothic" charset="0"/>
              </a:rPr>
              <a:t>PRIDE FOR LEIGH COMMUNITY SCHOOLS!</a:t>
            </a:r>
            <a:endParaRPr lang="en-US" sz="28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eaLnBrk="1" hangingPunct="1"/>
            <a:endParaRPr lang="en-US" sz="2400" dirty="0">
              <a:latin typeface="Calibri" charset="0"/>
              <a:ea typeface="MS PGothic" charset="0"/>
            </a:endParaRPr>
          </a:p>
          <a:p>
            <a:pPr eaLnBrk="1" hangingPunct="1"/>
            <a:endParaRPr lang="en-US" sz="2400" dirty="0">
              <a:latin typeface="Calibri" charset="0"/>
              <a:ea typeface="MS PGothic" charset="0"/>
            </a:endParaRPr>
          </a:p>
          <a:p>
            <a:pPr eaLnBrk="1" hangingPunct="1"/>
            <a:endParaRPr lang="en-US" sz="2400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032000"/>
            <a:ext cx="7920038" cy="2540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Current Facility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&amp; Site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u="sng" dirty="0" smtClean="0">
                <a:cs typeface="ＭＳ Ｐゴシック" charset="0"/>
              </a:rPr>
              <a:t>Existing Floor Plan</a:t>
            </a:r>
            <a:endParaRPr lang="en-US" b="1" u="sng" dirty="0">
              <a:cs typeface="ＭＳ Ｐゴシック" charset="0"/>
            </a:endParaRPr>
          </a:p>
        </p:txBody>
      </p:sp>
      <p:pic>
        <p:nvPicPr>
          <p:cNvPr id="4096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288" y="1706563"/>
            <a:ext cx="7915275" cy="5121275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u="sng" dirty="0" smtClean="0">
                <a:cs typeface="ＭＳ Ｐゴシック" charset="0"/>
              </a:rPr>
              <a:t>Existing Site Plan</a:t>
            </a:r>
            <a:endParaRPr lang="en-US" b="1" u="sng" dirty="0">
              <a:cs typeface="ＭＳ Ｐゴシック" charset="0"/>
            </a:endParaRPr>
          </a:p>
        </p:txBody>
      </p:sp>
      <p:pic>
        <p:nvPicPr>
          <p:cNvPr id="4198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288" y="1706563"/>
            <a:ext cx="7915275" cy="5121275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032000"/>
            <a:ext cx="7920038" cy="36068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Option #1: Renovation and Remodel of Existing Facility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u="sng" dirty="0" smtClean="0">
                <a:cs typeface="ＭＳ Ｐゴシック" charset="0"/>
              </a:rPr>
              <a:t>Option 1: Remodel</a:t>
            </a:r>
            <a:endParaRPr lang="en-US" b="1" u="sng" dirty="0">
              <a:cs typeface="ＭＳ Ｐゴシック" charset="0"/>
            </a:endParaRPr>
          </a:p>
        </p:txBody>
      </p:sp>
      <p:pic>
        <p:nvPicPr>
          <p:cNvPr id="4403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288" y="1706563"/>
            <a:ext cx="7915275" cy="5121275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032000"/>
            <a:ext cx="7920038" cy="36068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ea typeface="+mj-ea"/>
                <a:cs typeface="+mj-cs"/>
              </a:rPr>
              <a:t>Option #2a: New Single Level High School Larger Gym and Weight </a:t>
            </a:r>
            <a:br>
              <a:rPr lang="en-US" sz="6000" dirty="0" smtClean="0">
                <a:ea typeface="+mj-ea"/>
                <a:cs typeface="+mj-cs"/>
              </a:rPr>
            </a:br>
            <a:r>
              <a:rPr lang="en-US" sz="6000" dirty="0" smtClean="0">
                <a:ea typeface="+mj-ea"/>
                <a:cs typeface="+mj-cs"/>
              </a:rPr>
              <a:t>Room </a:t>
            </a:r>
            <a:endParaRPr lang="en-US" sz="6000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001000" cy="1077912"/>
          </a:xfrm>
        </p:spPr>
        <p:txBody>
          <a:bodyPr/>
          <a:lstStyle/>
          <a:p>
            <a:pPr algn="ctr">
              <a:defRPr/>
            </a:pPr>
            <a:r>
              <a:rPr lang="en-US" sz="3200" b="1" u="sng" dirty="0" smtClean="0">
                <a:cs typeface="ＭＳ Ｐゴシック" charset="0"/>
              </a:rPr>
              <a:t>Option 2a: New Larger Gym &amp; Weight Room</a:t>
            </a:r>
            <a:endParaRPr lang="en-US" sz="3200" b="1" u="sng" dirty="0">
              <a:cs typeface="ＭＳ Ｐゴシック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106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032000"/>
            <a:ext cx="7920038" cy="36068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ea typeface="+mj-ea"/>
                <a:cs typeface="+mj-cs"/>
              </a:rPr>
              <a:t>Option #2b: New Single Level High School Larger Gym and Weight Room with Possible  Zion Property </a:t>
            </a:r>
            <a:endParaRPr lang="en-US" sz="6000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b="1" u="sng" dirty="0" smtClean="0">
                <a:cs typeface="ＭＳ Ｐゴシック" charset="0"/>
              </a:rPr>
              <a:t>Option 2b: New Larger Gym &amp; Weight Room with Possible Zion Property</a:t>
            </a:r>
            <a:endParaRPr lang="en-US" sz="3200" b="1" u="sng" dirty="0">
              <a:cs typeface="ＭＳ Ｐゴシック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001000" cy="1001712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	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b="1" u="sng" dirty="0" smtClean="0"/>
              <a:t>Why </a:t>
            </a:r>
            <a:r>
              <a:rPr lang="en-US" b="1" u="sng" dirty="0"/>
              <a:t>Are We Here?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b="1" u="sng" dirty="0">
                <a:ea typeface="+mj-ea"/>
                <a:cs typeface="+mj-cs"/>
              </a:rPr>
              <a:t/>
            </a:r>
            <a:br>
              <a:rPr lang="en-US" b="1" u="sng" dirty="0">
                <a:ea typeface="+mj-ea"/>
                <a:cs typeface="+mj-cs"/>
              </a:rPr>
            </a:br>
            <a:r>
              <a:rPr lang="en-US" b="1" u="sng" dirty="0" smtClean="0">
                <a:ea typeface="+mj-ea"/>
                <a:cs typeface="+mj-cs"/>
              </a:rPr>
              <a:t/>
            </a:r>
            <a:br>
              <a:rPr lang="en-US" b="1" u="sng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6294438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1F497D"/>
                </a:solidFill>
                <a:latin typeface="+mj-lt"/>
              </a:rPr>
              <a:t>The High School was built in 1907 with additions in 1920 and 1950.</a:t>
            </a:r>
          </a:p>
          <a:p>
            <a:endParaRPr lang="en-US" sz="2400" dirty="0" smtClean="0">
              <a:solidFill>
                <a:srgbClr val="1F497D"/>
              </a:solidFill>
              <a:latin typeface="+mj-lt"/>
              <a:ea typeface="MS PGothic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We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have </a:t>
            </a:r>
            <a:r>
              <a:rPr lang="en-US" sz="2400" b="1" u="sng" dirty="0">
                <a:solidFill>
                  <a:schemeClr val="tx2"/>
                </a:solidFill>
                <a:latin typeface="+mj-lt"/>
                <a:ea typeface="MS PGothic" charset="0"/>
              </a:rPr>
              <a:t>urgent safety needs</a:t>
            </a:r>
            <a:r>
              <a:rPr lang="en-US" sz="2400" u="sng" dirty="0">
                <a:solidFill>
                  <a:schemeClr val="tx2"/>
                </a:solidFill>
                <a:latin typeface="+mj-lt"/>
                <a:ea typeface="MS PGothic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to address.</a:t>
            </a:r>
          </a:p>
          <a:p>
            <a:pPr>
              <a:lnSpc>
                <a:spcPct val="130000"/>
              </a:lnSpc>
            </a:pP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We want to </a:t>
            </a:r>
            <a:r>
              <a:rPr lang="en-US" sz="2400" b="1" u="sng" dirty="0">
                <a:solidFill>
                  <a:schemeClr val="tx2"/>
                </a:solidFill>
                <a:latin typeface="+mj-lt"/>
                <a:ea typeface="MS PGothic" charset="0"/>
              </a:rPr>
              <a:t>share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 research and information on how these needs might be addressed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.</a:t>
            </a:r>
          </a:p>
          <a:p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The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Board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and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Administration would like </a:t>
            </a:r>
            <a:r>
              <a:rPr lang="en-US" sz="2400" b="1" u="sng" dirty="0" smtClean="0">
                <a:solidFill>
                  <a:schemeClr val="tx2"/>
                </a:solidFill>
                <a:latin typeface="+mj-lt"/>
                <a:ea typeface="MS PGothic" charset="0"/>
              </a:rPr>
              <a:t>Community Feedback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on a solution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that everyone can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support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.</a:t>
            </a:r>
          </a:p>
          <a:p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As a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School Community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, we are </a:t>
            </a:r>
            <a:r>
              <a:rPr lang="en-US" sz="2400" b="1" u="sng" dirty="0" smtClean="0">
                <a:solidFill>
                  <a:schemeClr val="tx2"/>
                </a:solidFill>
                <a:latin typeface="+mj-lt"/>
                <a:ea typeface="MS PGothic" charset="0"/>
              </a:rPr>
              <a:t>ALL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responsible </a:t>
            </a:r>
            <a:endParaRPr lang="en-US" sz="2400" dirty="0" smtClean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marL="120650" indent="0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   to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find a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solution for our students.</a:t>
            </a: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endParaRPr lang="en-US" sz="2800" dirty="0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032000"/>
            <a:ext cx="7920038" cy="36068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ea typeface="+mj-ea"/>
                <a:cs typeface="+mj-cs"/>
              </a:rPr>
              <a:t>Option #3: New Single Level High School Smaller Gym and No Weight Room </a:t>
            </a:r>
            <a:endParaRPr lang="en-US" sz="6000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001000" cy="1077912"/>
          </a:xfrm>
        </p:spPr>
        <p:txBody>
          <a:bodyPr/>
          <a:lstStyle/>
          <a:p>
            <a:pPr algn="ctr">
              <a:defRPr/>
            </a:pPr>
            <a:r>
              <a:rPr lang="en-US" sz="3200" b="1" u="sng" dirty="0" smtClean="0">
                <a:cs typeface="ＭＳ Ｐゴシック" charset="0"/>
              </a:rPr>
              <a:t>Option 3: New Smaller Gym  </a:t>
            </a:r>
            <a:br>
              <a:rPr lang="en-US" sz="3200" b="1" u="sng" dirty="0" smtClean="0">
                <a:cs typeface="ＭＳ Ｐゴシック" charset="0"/>
              </a:rPr>
            </a:br>
            <a:r>
              <a:rPr lang="en-US" sz="3200" b="1" u="sng" dirty="0" smtClean="0">
                <a:cs typeface="ＭＳ Ｐゴシック" charset="0"/>
              </a:rPr>
              <a:t>No Weight Room</a:t>
            </a:r>
            <a:endParaRPr lang="en-US" sz="3200" b="1" u="sng" dirty="0">
              <a:cs typeface="ＭＳ Ｐゴシック" charset="0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1371600"/>
            <a:ext cx="85423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u="sng" dirty="0" smtClean="0">
                <a:ea typeface="+mj-ea"/>
                <a:cs typeface="+mj-cs"/>
              </a:rPr>
              <a:t>General Financial Information </a:t>
            </a:r>
            <a:br>
              <a:rPr lang="en-US" sz="3600" b="1" u="sng" dirty="0" smtClean="0">
                <a:ea typeface="+mj-ea"/>
                <a:cs typeface="+mj-cs"/>
              </a:rPr>
            </a:br>
            <a:r>
              <a:rPr lang="en-US" sz="3600" b="1" u="sng" dirty="0" smtClean="0">
                <a:ea typeface="+mj-ea"/>
                <a:cs typeface="+mj-cs"/>
              </a:rPr>
              <a:t>Fiscal Year 2017-2018</a:t>
            </a:r>
            <a:endParaRPr lang="en-US" sz="3600" b="1" u="sng" dirty="0">
              <a:ea typeface="+mj-ea"/>
              <a:cs typeface="+mj-cs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0" indent="0">
              <a:buFont typeface="Arial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 charset="0"/>
                <a:ea typeface="MS PGothic" charset="0"/>
              </a:rPr>
              <a:t>Current Valuation			$468,830,424</a:t>
            </a:r>
          </a:p>
          <a:p>
            <a:pPr marL="120650" indent="0">
              <a:buFont typeface="Arial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 charset="0"/>
                <a:ea typeface="MS PGothic" charset="0"/>
              </a:rPr>
              <a:t>Tax Revenue Per Cent Levied	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MS PGothic" charset="0"/>
              </a:rPr>
              <a:t>            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ea typeface="MS PGothic" charset="0"/>
              </a:rPr>
              <a:t>46,883</a:t>
            </a:r>
          </a:p>
          <a:p>
            <a:pPr marL="120650" indent="0">
              <a:buFont typeface="Arial" charset="0"/>
              <a:buNone/>
            </a:pPr>
            <a:endParaRPr lang="en-US" sz="2800" dirty="0">
              <a:solidFill>
                <a:schemeClr val="tx2"/>
              </a:solidFill>
              <a:latin typeface="Calibri" charset="0"/>
              <a:ea typeface="MS PGothic" charset="0"/>
            </a:endParaRPr>
          </a:p>
          <a:p>
            <a:pPr marL="120650" indent="0">
              <a:buFont typeface="Arial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 charset="0"/>
                <a:ea typeface="MS PGothic" charset="0"/>
              </a:rPr>
              <a:t>Current General Fund Levy	       0.600000</a:t>
            </a:r>
          </a:p>
          <a:p>
            <a:pPr marL="120650" indent="0">
              <a:buFont typeface="Arial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 charset="0"/>
                <a:ea typeface="MS PGothic" charset="0"/>
              </a:rPr>
              <a:t>Current Building Fund Levy	       </a:t>
            </a:r>
            <a:r>
              <a:rPr lang="en-US" sz="2800" u="sng" dirty="0">
                <a:solidFill>
                  <a:schemeClr val="tx2"/>
                </a:solidFill>
                <a:latin typeface="Calibri" charset="0"/>
                <a:ea typeface="MS PGothic" charset="0"/>
              </a:rPr>
              <a:t>0.135000</a:t>
            </a:r>
          </a:p>
          <a:p>
            <a:pPr marL="120650" indent="0">
              <a:buFont typeface="Arial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 charset="0"/>
                <a:ea typeface="MS PGothic" charset="0"/>
              </a:rPr>
              <a:t>Total District Levy			       0.735000</a:t>
            </a:r>
          </a:p>
          <a:p>
            <a:pPr marL="120650" indent="0">
              <a:buFont typeface="Arial" charset="0"/>
              <a:buNone/>
            </a:pPr>
            <a:endParaRPr lang="en-US" sz="2800" dirty="0">
              <a:solidFill>
                <a:schemeClr val="tx2"/>
              </a:solidFill>
              <a:latin typeface="Calibri" charset="0"/>
              <a:ea typeface="MS PGothic" charset="0"/>
            </a:endParaRPr>
          </a:p>
          <a:p>
            <a:pPr marL="120650" indent="0">
              <a:buFont typeface="Arial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 charset="0"/>
                <a:ea typeface="MS PGothic" charset="0"/>
              </a:rPr>
              <a:t>General Fund Tax Revenue	$    2,812,982</a:t>
            </a:r>
          </a:p>
          <a:p>
            <a:pPr marL="120650" indent="0">
              <a:buFont typeface="Arial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 charset="0"/>
                <a:ea typeface="MS PGothic" charset="0"/>
              </a:rPr>
              <a:t>Building Fund Tax Revenue	</a:t>
            </a:r>
            <a:r>
              <a:rPr lang="en-US" sz="2800" u="sng" dirty="0">
                <a:solidFill>
                  <a:schemeClr val="tx2"/>
                </a:solidFill>
                <a:latin typeface="Calibri" charset="0"/>
                <a:ea typeface="MS PGothic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Calibri" charset="0"/>
                <a:ea typeface="MS PGothic" charset="0"/>
              </a:rPr>
              <a:t>         </a:t>
            </a:r>
            <a:r>
              <a:rPr lang="en-US" sz="2800" u="sng" dirty="0">
                <a:solidFill>
                  <a:schemeClr val="tx2"/>
                </a:solidFill>
                <a:latin typeface="Calibri" charset="0"/>
                <a:ea typeface="MS PGothic" charset="0"/>
              </a:rPr>
              <a:t>632,921</a:t>
            </a:r>
          </a:p>
          <a:p>
            <a:pPr marL="120650" indent="0">
              <a:buFont typeface="Arial" charset="0"/>
              <a:buNone/>
            </a:pPr>
            <a:r>
              <a:rPr lang="en-US" sz="2800" dirty="0">
                <a:solidFill>
                  <a:schemeClr val="tx2"/>
                </a:solidFill>
                <a:latin typeface="Calibri" charset="0"/>
                <a:ea typeface="MS PGothic" charset="0"/>
              </a:rPr>
              <a:t>Total Tax Revenue			$    3,445,903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b="1" u="sng" dirty="0" smtClean="0"/>
              <a:t>17-18 Tax Levy Comparison of Selected School Districts</a:t>
            </a:r>
            <a:endParaRPr lang="en-US" sz="2400" b="1" u="sng" dirty="0"/>
          </a:p>
        </p:txBody>
      </p:sp>
      <p:pic>
        <p:nvPicPr>
          <p:cNvPr id="6" name="Picture 5" descr="Screen Shot 2018-06-26 at 9.35.02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6498" r="553"/>
          <a:stretch/>
        </p:blipFill>
        <p:spPr>
          <a:xfrm>
            <a:off x="228600" y="2743200"/>
            <a:ext cx="8500533" cy="20997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76200"/>
            <a:ext cx="8001000" cy="1752600"/>
          </a:xfrm>
        </p:spPr>
        <p:txBody>
          <a:bodyPr/>
          <a:lstStyle/>
          <a:p>
            <a:pPr algn="ctr">
              <a:defRPr/>
            </a:pPr>
            <a:r>
              <a:rPr lang="en-US" sz="3600" b="1" u="sng" dirty="0" smtClean="0">
                <a:ea typeface="+mj-ea"/>
                <a:cs typeface="+mj-cs"/>
              </a:rPr>
              <a:t>OPTION #1: </a:t>
            </a:r>
            <a:br>
              <a:rPr lang="en-US" sz="3600" b="1" u="sng" dirty="0" smtClean="0">
                <a:ea typeface="+mj-ea"/>
                <a:cs typeface="+mj-cs"/>
              </a:rPr>
            </a:br>
            <a:r>
              <a:rPr lang="en-US" sz="3600" b="1" u="sng" dirty="0" smtClean="0">
                <a:ea typeface="+mj-ea"/>
                <a:cs typeface="+mj-cs"/>
              </a:rPr>
              <a:t>Remodel Current Facility  </a:t>
            </a:r>
            <a:br>
              <a:rPr lang="en-US" sz="3600" b="1" u="sng" dirty="0" smtClean="0">
                <a:ea typeface="+mj-ea"/>
                <a:cs typeface="+mj-cs"/>
              </a:rPr>
            </a:br>
            <a:r>
              <a:rPr lang="en-US" sz="3600" b="1" u="sng" dirty="0" smtClean="0">
                <a:ea typeface="+mj-ea"/>
                <a:cs typeface="+mj-cs"/>
              </a:rPr>
              <a:t>Estimate</a:t>
            </a:r>
            <a:endParaRPr lang="en-US" sz="3600" b="1" u="sng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706563"/>
            <a:ext cx="8131175" cy="5121275"/>
          </a:xfrm>
          <a:extLst/>
        </p:spPr>
        <p:txBody>
          <a:bodyPr/>
          <a:lstStyle/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Total Cost of Project 				$11,500,000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District Contribution				     1,000,000			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Par Amount of Bond Issue			 $10,500,000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Annual Levy For Debt Service	     	     	      0.157000</a:t>
            </a:r>
          </a:p>
          <a:p>
            <a:pPr marL="120650" indent="0">
              <a:buFont typeface="Arial" charset="0"/>
              <a:buNone/>
              <a:defRPr/>
            </a:pP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	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General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    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Building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Bond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Total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Current Levy	0.6000	     0.1350	0.0000		0.7350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Levy w/Bond	0.6000	     0.0100	0.1570	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0.7670</a:t>
            </a:r>
          </a:p>
          <a:p>
            <a:pPr marL="120650" indent="0">
              <a:buFont typeface="Arial" charset="0"/>
              <a:buNone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Net Levy Impact of Option #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				0.0320</a:t>
            </a:r>
            <a:endParaRPr lang="en-US" sz="2400" u="sng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152400"/>
            <a:ext cx="8001000" cy="1676400"/>
          </a:xfrm>
        </p:spPr>
        <p:txBody>
          <a:bodyPr/>
          <a:lstStyle/>
          <a:p>
            <a:pPr algn="ctr">
              <a:defRPr/>
            </a:pPr>
            <a:r>
              <a:rPr lang="en-US" sz="3600" b="1" u="sng" dirty="0" smtClean="0">
                <a:ea typeface="+mj-ea"/>
                <a:cs typeface="+mj-cs"/>
              </a:rPr>
              <a:t>OPTION #2</a:t>
            </a:r>
            <a:br>
              <a:rPr lang="en-US" sz="3600" b="1" u="sng" dirty="0" smtClean="0">
                <a:ea typeface="+mj-ea"/>
                <a:cs typeface="+mj-cs"/>
              </a:rPr>
            </a:br>
            <a:r>
              <a:rPr lang="en-US" sz="3600" b="1" u="sng" dirty="0" smtClean="0">
                <a:ea typeface="+mj-ea"/>
                <a:cs typeface="+mj-cs"/>
              </a:rPr>
              <a:t> NEW High School Addition</a:t>
            </a:r>
            <a:br>
              <a:rPr lang="en-US" sz="3600" b="1" u="sng" dirty="0" smtClean="0">
                <a:ea typeface="+mj-ea"/>
                <a:cs typeface="+mj-cs"/>
              </a:rPr>
            </a:br>
            <a:r>
              <a:rPr lang="en-US" sz="3600" b="1" u="sng" dirty="0" smtClean="0">
                <a:ea typeface="+mj-ea"/>
                <a:cs typeface="+mj-cs"/>
              </a:rPr>
              <a:t>Estimate</a:t>
            </a:r>
            <a:endParaRPr lang="en-US" sz="3600" b="1" u="sng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706563"/>
            <a:ext cx="8131175" cy="5303837"/>
          </a:xfrm>
          <a:extLst/>
        </p:spPr>
        <p:txBody>
          <a:bodyPr/>
          <a:lstStyle/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Total Cost of Project 				$10,800,000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District Contribution	                                            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  1,000,000</a:t>
            </a:r>
          </a:p>
          <a:p>
            <a:pPr marL="120650" indent="0">
              <a:buFont typeface="Arial" charset="0"/>
              <a:buNone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Par Amount of Bond Issue			$  9,800,000</a:t>
            </a: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Annual Levy For Debt Service	     	     	      0.147000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General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    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Building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Bond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Total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Current Levy	0.6000	     0.1350	0.0000		0.7350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Levy w/Bond	0.6000	     0.0100	0.1470	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0.7570</a:t>
            </a:r>
          </a:p>
          <a:p>
            <a:pPr marL="120650" indent="0">
              <a:buFont typeface="Arial" charset="0"/>
              <a:buNone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Net Levy Impact of Option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#2				0.0220</a:t>
            </a: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endParaRPr lang="en-US" sz="2400" u="sng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u="sng" dirty="0" smtClean="0">
                <a:ea typeface="+mj-ea"/>
                <a:cs typeface="+mj-cs"/>
              </a:rPr>
              <a:t>OPTION #3: NEW High School Addition Smaller Gym and No Weight Room</a:t>
            </a:r>
            <a:br>
              <a:rPr lang="en-US" sz="3600" b="1" u="sng" dirty="0" smtClean="0">
                <a:ea typeface="+mj-ea"/>
                <a:cs typeface="+mj-cs"/>
              </a:rPr>
            </a:br>
            <a:r>
              <a:rPr lang="en-US" sz="3600" b="1" u="sng" dirty="0" smtClean="0">
                <a:ea typeface="+mj-ea"/>
                <a:cs typeface="+mj-cs"/>
              </a:rPr>
              <a:t>Estimate</a:t>
            </a:r>
            <a:endParaRPr lang="en-US" sz="3600" b="1" u="sng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706563"/>
            <a:ext cx="8131175" cy="5121275"/>
          </a:xfrm>
          <a:extLst/>
        </p:spPr>
        <p:txBody>
          <a:bodyPr/>
          <a:lstStyle/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Total Cost of Project 				$   9,300,000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District Contribution				 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   1,000,000	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Par Amount of Bond Issue			     8,300,000</a:t>
            </a: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Annual Levy For Debt Service	     	     	      0.125000</a:t>
            </a:r>
          </a:p>
          <a:p>
            <a:pPr marL="120650" indent="0">
              <a:buFont typeface="Arial" charset="0"/>
              <a:buNone/>
              <a:defRPr/>
            </a:pP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	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General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    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Building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Bond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Total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Current Levy	0.6000	     0.1350	0.0000		0.7350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Levy w/Bond	0.6000	     0.0100	0.1250		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0.7350</a:t>
            </a:r>
          </a:p>
          <a:p>
            <a:pPr marL="120650" indent="0">
              <a:buFont typeface="Arial" charset="0"/>
              <a:buNone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Net Levy Impact of Option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#3			              0.0000</a:t>
            </a:r>
            <a:endParaRPr lang="en-US" sz="2400" dirty="0">
              <a:solidFill>
                <a:srgbClr val="FF3300"/>
              </a:solidFill>
              <a:ea typeface="+mn-ea"/>
              <a:cs typeface="+mn-cs"/>
            </a:endParaRPr>
          </a:p>
          <a:p>
            <a:pPr marL="120650" indent="0">
              <a:buFont typeface="Arial" charset="0"/>
              <a:buNone/>
              <a:defRPr/>
            </a:pPr>
            <a:endParaRPr lang="en-US" sz="2400" u="sng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739134"/>
      </p:ext>
    </p:extLst>
  </p:cSld>
  <p:clrMapOvr>
    <a:masterClrMapping/>
  </p:clrMapOvr>
  <p:transition xmlns:p14="http://schemas.microsoft.com/office/powerpoint/2010/main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u="sng" dirty="0" smtClean="0">
                <a:ea typeface="+mj-ea"/>
                <a:cs typeface="+mj-cs"/>
              </a:rPr>
              <a:t>Option #1 Tax Payer Impact</a:t>
            </a:r>
            <a:endParaRPr lang="en-US" sz="4000" b="1" u="sng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NET levy impact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3.20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cents for district tax payer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b="1" u="sng" dirty="0">
                <a:ea typeface="+mn-ea"/>
                <a:cs typeface="+mn-cs"/>
              </a:rPr>
              <a:t>Homeowner Tax Impact</a:t>
            </a:r>
            <a:r>
              <a:rPr lang="en-US" altLang="en-US" sz="1800" b="1" dirty="0">
                <a:ea typeface="+mn-ea"/>
                <a:cs typeface="+mn-cs"/>
              </a:rPr>
              <a:t>		</a:t>
            </a:r>
            <a:r>
              <a:rPr lang="en-US" altLang="en-US" sz="1800" b="1" u="sng" dirty="0">
                <a:ea typeface="+mn-ea"/>
                <a:cs typeface="+mn-cs"/>
              </a:rPr>
              <a:t>Ag Land Tax Impact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altLang="en-US" sz="1800" b="1" u="sng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  50,000	</a:t>
            </a:r>
            <a:r>
              <a:rPr lang="en-US" altLang="en-US" sz="1800" dirty="0" smtClean="0">
                <a:ea typeface="+mn-ea"/>
                <a:cs typeface="+mn-cs"/>
              </a:rPr>
              <a:t>	$16.00</a:t>
            </a:r>
            <a:r>
              <a:rPr lang="en-US" altLang="en-US" sz="1800" dirty="0">
                <a:ea typeface="+mn-ea"/>
                <a:cs typeface="+mn-cs"/>
              </a:rPr>
              <a:t>		</a:t>
            </a:r>
            <a:r>
              <a:rPr lang="en-US" altLang="en-US" sz="1800" dirty="0" smtClean="0">
                <a:ea typeface="+mn-ea"/>
                <a:cs typeface="+mn-cs"/>
              </a:rPr>
              <a:t>Irrigated </a:t>
            </a:r>
            <a:r>
              <a:rPr lang="en-US" altLang="en-US" sz="1800" dirty="0">
                <a:ea typeface="+mn-ea"/>
                <a:cs typeface="+mn-cs"/>
              </a:rPr>
              <a:t>Quarter	</a:t>
            </a:r>
            <a:r>
              <a:rPr lang="en-US" altLang="en-US" sz="1800" dirty="0" smtClean="0">
                <a:ea typeface="+mn-ea"/>
                <a:cs typeface="+mn-cs"/>
              </a:rPr>
              <a:t>$307.00</a:t>
            </a:r>
            <a:r>
              <a:rPr lang="en-US" altLang="en-US" sz="1800" dirty="0">
                <a:ea typeface="+mn-ea"/>
                <a:cs typeface="+mn-cs"/>
              </a:rPr>
              <a:t>	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$100,000	</a:t>
            </a:r>
            <a:r>
              <a:rPr lang="en-US" altLang="en-US" sz="1800" dirty="0" smtClean="0">
                <a:ea typeface="+mn-ea"/>
                <a:cs typeface="+mn-cs"/>
              </a:rPr>
              <a:t>	$32.00</a:t>
            </a:r>
            <a:r>
              <a:rPr lang="en-US" altLang="en-US" sz="1800" dirty="0">
                <a:ea typeface="+mn-ea"/>
                <a:cs typeface="+mn-cs"/>
              </a:rPr>
              <a:t>		</a:t>
            </a:r>
            <a:r>
              <a:rPr lang="en-US" altLang="en-US" sz="1800" dirty="0" smtClean="0">
                <a:ea typeface="+mn-ea"/>
                <a:cs typeface="+mn-cs"/>
              </a:rPr>
              <a:t>Dryland </a:t>
            </a:r>
            <a:r>
              <a:rPr lang="en-US" altLang="en-US" sz="1800" dirty="0">
                <a:ea typeface="+mn-ea"/>
                <a:cs typeface="+mn-cs"/>
              </a:rPr>
              <a:t>Quarter	</a:t>
            </a:r>
            <a:r>
              <a:rPr lang="en-US" altLang="en-US" sz="1800" dirty="0" smtClean="0">
                <a:ea typeface="+mn-ea"/>
                <a:cs typeface="+mn-cs"/>
              </a:rPr>
              <a:t>$270.00</a:t>
            </a: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$150,000	</a:t>
            </a:r>
            <a:r>
              <a:rPr lang="en-US" altLang="en-US" sz="1800" dirty="0" smtClean="0">
                <a:ea typeface="+mn-ea"/>
                <a:cs typeface="+mn-cs"/>
              </a:rPr>
              <a:t>	$48.00</a:t>
            </a:r>
            <a:r>
              <a:rPr lang="en-US" altLang="en-US" sz="1800" dirty="0">
                <a:ea typeface="+mn-ea"/>
                <a:cs typeface="+mn-cs"/>
              </a:rPr>
              <a:t>		</a:t>
            </a:r>
            <a:r>
              <a:rPr lang="en-US" altLang="en-US" sz="1800" dirty="0" smtClean="0">
                <a:ea typeface="+mn-ea"/>
                <a:cs typeface="+mn-cs"/>
              </a:rPr>
              <a:t>Grassland </a:t>
            </a:r>
            <a:r>
              <a:rPr lang="en-US" altLang="en-US" sz="1800" dirty="0">
                <a:ea typeface="+mn-ea"/>
                <a:cs typeface="+mn-cs"/>
              </a:rPr>
              <a:t>Quarter	</a:t>
            </a:r>
            <a:r>
              <a:rPr lang="en-US" altLang="en-US" sz="1800" dirty="0" smtClean="0">
                <a:ea typeface="+mn-ea"/>
                <a:cs typeface="+mn-cs"/>
              </a:rPr>
              <a:t>$106.00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ea typeface="+mn-ea"/>
                <a:cs typeface="+mn-cs"/>
              </a:rPr>
              <a:t>$200,000</a:t>
            </a:r>
            <a:r>
              <a:rPr lang="en-US" altLang="en-US" sz="1800" dirty="0">
                <a:ea typeface="+mn-ea"/>
                <a:cs typeface="+mn-cs"/>
              </a:rPr>
              <a:t>	</a:t>
            </a:r>
            <a:r>
              <a:rPr lang="en-US" altLang="en-US" sz="1800" dirty="0" smtClean="0">
                <a:ea typeface="+mn-ea"/>
                <a:cs typeface="+mn-cs"/>
              </a:rPr>
              <a:t>	$64.00</a:t>
            </a: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*Average assessed value per acre provided by Colfax County Assessor: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	Irrigated 	Acre	$5,980		Quarter 		$956,800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	Dryland	Acre	$5,265		Quarter		$842,400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	Grassland Acre	$2,055		Quarter		$328,800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altLang="en-US" sz="1800" b="1" u="sng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Annual individual tax payer impact </a:t>
            </a:r>
            <a:r>
              <a:rPr lang="en-US" altLang="en-US" sz="1800" dirty="0">
                <a:solidFill>
                  <a:srgbClr val="0070C0"/>
                </a:solidFill>
                <a:ea typeface="+mn-ea"/>
                <a:cs typeface="+mn-cs"/>
              </a:rPr>
              <a:t>= </a:t>
            </a:r>
            <a:r>
              <a:rPr lang="en-US" altLang="en-US" sz="1800" b="1" dirty="0">
                <a:solidFill>
                  <a:srgbClr val="00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Total Valuation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x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.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00032</a:t>
            </a:r>
            <a:endParaRPr lang="en-US" altLang="en-US" sz="1800" dirty="0">
              <a:solidFill>
                <a:srgbClr val="0070C0"/>
              </a:solidFill>
              <a:ea typeface="+mn-ea"/>
              <a:cs typeface="+mn-cs"/>
            </a:endParaRPr>
          </a:p>
          <a:p>
            <a:pPr marL="120650" indent="0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u="sng" dirty="0" smtClean="0">
                <a:ea typeface="+mj-ea"/>
                <a:cs typeface="+mj-cs"/>
              </a:rPr>
              <a:t>Option #2 Tax Payer Impact</a:t>
            </a:r>
            <a:endParaRPr lang="en-US" sz="4000" b="1" u="sng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NET levy impact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2.20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cents for district tax payer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b="1" u="sng" dirty="0">
                <a:ea typeface="+mn-ea"/>
                <a:cs typeface="+mn-cs"/>
              </a:rPr>
              <a:t>Homeowner Tax Impact</a:t>
            </a:r>
            <a:r>
              <a:rPr lang="en-US" altLang="en-US" sz="1800" b="1" dirty="0">
                <a:ea typeface="+mn-ea"/>
                <a:cs typeface="+mn-cs"/>
              </a:rPr>
              <a:t>		</a:t>
            </a:r>
            <a:r>
              <a:rPr lang="en-US" altLang="en-US" sz="1800" b="1" u="sng" dirty="0">
                <a:ea typeface="+mn-ea"/>
                <a:cs typeface="+mn-cs"/>
              </a:rPr>
              <a:t>Ag Land Tax Impact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altLang="en-US" sz="1800" b="1" u="sng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  50,000	</a:t>
            </a:r>
            <a:r>
              <a:rPr lang="en-US" altLang="en-US" sz="1800" dirty="0" smtClean="0">
                <a:ea typeface="+mn-ea"/>
                <a:cs typeface="+mn-cs"/>
              </a:rPr>
              <a:t>	$11.00</a:t>
            </a:r>
            <a:r>
              <a:rPr lang="en-US" altLang="en-US" sz="1800" dirty="0">
                <a:ea typeface="+mn-ea"/>
                <a:cs typeface="+mn-cs"/>
              </a:rPr>
              <a:t>		</a:t>
            </a:r>
            <a:r>
              <a:rPr lang="en-US" altLang="en-US" sz="1800" dirty="0" smtClean="0">
                <a:ea typeface="+mn-ea"/>
                <a:cs typeface="+mn-cs"/>
              </a:rPr>
              <a:t>Irrigated </a:t>
            </a:r>
            <a:r>
              <a:rPr lang="en-US" altLang="en-US" sz="1800" dirty="0">
                <a:ea typeface="+mn-ea"/>
                <a:cs typeface="+mn-cs"/>
              </a:rPr>
              <a:t>Quarter	</a:t>
            </a:r>
            <a:r>
              <a:rPr lang="en-US" altLang="en-US" sz="1800" dirty="0" smtClean="0">
                <a:ea typeface="+mn-ea"/>
                <a:cs typeface="+mn-cs"/>
              </a:rPr>
              <a:t>$211.00</a:t>
            </a:r>
            <a:r>
              <a:rPr lang="en-US" altLang="en-US" sz="1800" dirty="0">
                <a:ea typeface="+mn-ea"/>
                <a:cs typeface="+mn-cs"/>
              </a:rPr>
              <a:t>	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$100,000	</a:t>
            </a:r>
            <a:r>
              <a:rPr lang="en-US" altLang="en-US" sz="1800" dirty="0" smtClean="0">
                <a:ea typeface="+mn-ea"/>
                <a:cs typeface="+mn-cs"/>
              </a:rPr>
              <a:t>	$22.00</a:t>
            </a:r>
            <a:r>
              <a:rPr lang="en-US" altLang="en-US" sz="1800" dirty="0">
                <a:ea typeface="+mn-ea"/>
                <a:cs typeface="+mn-cs"/>
              </a:rPr>
              <a:t>		</a:t>
            </a:r>
            <a:r>
              <a:rPr lang="en-US" altLang="en-US" sz="1800" dirty="0" smtClean="0">
                <a:ea typeface="+mn-ea"/>
                <a:cs typeface="+mn-cs"/>
              </a:rPr>
              <a:t>Dryland </a:t>
            </a:r>
            <a:r>
              <a:rPr lang="en-US" altLang="en-US" sz="1800" dirty="0">
                <a:ea typeface="+mn-ea"/>
                <a:cs typeface="+mn-cs"/>
              </a:rPr>
              <a:t>Quarter	</a:t>
            </a:r>
            <a:r>
              <a:rPr lang="en-US" altLang="en-US" sz="1800" dirty="0" smtClean="0">
                <a:ea typeface="+mn-ea"/>
                <a:cs typeface="+mn-cs"/>
              </a:rPr>
              <a:t>$186.00</a:t>
            </a: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$150,000	</a:t>
            </a:r>
            <a:r>
              <a:rPr lang="en-US" altLang="en-US" sz="1800" dirty="0" smtClean="0">
                <a:ea typeface="+mn-ea"/>
                <a:cs typeface="+mn-cs"/>
              </a:rPr>
              <a:t>	$33.00</a:t>
            </a:r>
            <a:r>
              <a:rPr lang="en-US" altLang="en-US" sz="1800" dirty="0">
                <a:ea typeface="+mn-ea"/>
                <a:cs typeface="+mn-cs"/>
              </a:rPr>
              <a:t>		</a:t>
            </a:r>
            <a:r>
              <a:rPr lang="en-US" altLang="en-US" sz="1800" dirty="0" smtClean="0">
                <a:ea typeface="+mn-ea"/>
                <a:cs typeface="+mn-cs"/>
              </a:rPr>
              <a:t>Grassland </a:t>
            </a:r>
            <a:r>
              <a:rPr lang="en-US" altLang="en-US" sz="1800" dirty="0">
                <a:ea typeface="+mn-ea"/>
                <a:cs typeface="+mn-cs"/>
              </a:rPr>
              <a:t>Quarter	$  </a:t>
            </a:r>
            <a:r>
              <a:rPr lang="en-US" altLang="en-US" sz="1800" dirty="0" smtClean="0">
                <a:ea typeface="+mn-ea"/>
                <a:cs typeface="+mn-cs"/>
              </a:rPr>
              <a:t>73.00</a:t>
            </a: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$200,000	</a:t>
            </a:r>
            <a:r>
              <a:rPr lang="en-US" altLang="en-US" sz="1800" dirty="0" smtClean="0">
                <a:ea typeface="+mn-ea"/>
                <a:cs typeface="+mn-cs"/>
              </a:rPr>
              <a:t>	$44.00</a:t>
            </a: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*Average assessed value per acre provided by Colfax County Assessor: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	Irrigated 	Acre	$5,980		Quarter 		$956,800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	Dryland	Acre	$5,265		Quarter		$842,400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	Grassland Acre	$2,055		Quarter		$328,800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altLang="en-US" sz="1800" b="1" u="sng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Annual individual tax payer impact </a:t>
            </a:r>
            <a:r>
              <a:rPr lang="en-US" altLang="en-US" sz="1800" dirty="0">
                <a:solidFill>
                  <a:srgbClr val="0070C0"/>
                </a:solidFill>
                <a:ea typeface="+mn-ea"/>
                <a:cs typeface="+mn-cs"/>
              </a:rPr>
              <a:t>= </a:t>
            </a:r>
            <a:r>
              <a:rPr lang="en-US" altLang="en-US" sz="1800" dirty="0" smtClean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en-US" altLang="en-US" sz="1800" b="1" dirty="0" smtClean="0">
                <a:solidFill>
                  <a:srgbClr val="00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Total </a:t>
            </a:r>
            <a:r>
              <a:rPr lang="en-US" altLang="en-US" sz="1800" b="1" dirty="0">
                <a:solidFill>
                  <a:srgbClr val="00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Valuation </a:t>
            </a:r>
            <a:r>
              <a:rPr lang="en-US" altLang="en-US" sz="1800" b="1" dirty="0" smtClean="0">
                <a:solidFill>
                  <a:srgbClr val="00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x 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.00022</a:t>
            </a:r>
            <a:endParaRPr lang="en-US" altLang="en-US" sz="1800" dirty="0">
              <a:solidFill>
                <a:srgbClr val="0070C0"/>
              </a:solidFill>
              <a:ea typeface="+mn-ea"/>
              <a:cs typeface="+mn-cs"/>
            </a:endParaRPr>
          </a:p>
          <a:p>
            <a:pPr marL="120650" indent="0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u="sng" dirty="0" smtClean="0">
                <a:ea typeface="+mj-ea"/>
                <a:cs typeface="+mj-cs"/>
              </a:rPr>
              <a:t>Option #3 Tax Payer Impact</a:t>
            </a:r>
            <a:endParaRPr lang="en-US" sz="4000" b="1" u="sng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NET levy impact 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0.00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cents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for district tax payer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b="1" u="sng" dirty="0">
                <a:ea typeface="+mn-ea"/>
                <a:cs typeface="+mn-cs"/>
              </a:rPr>
              <a:t>Homeowner Tax Impact</a:t>
            </a:r>
            <a:r>
              <a:rPr lang="en-US" altLang="en-US" sz="1800" b="1" dirty="0">
                <a:ea typeface="+mn-ea"/>
                <a:cs typeface="+mn-cs"/>
              </a:rPr>
              <a:t>		</a:t>
            </a:r>
            <a:r>
              <a:rPr lang="en-US" altLang="en-US" sz="1800" b="1" u="sng" dirty="0">
                <a:ea typeface="+mn-ea"/>
                <a:cs typeface="+mn-cs"/>
              </a:rPr>
              <a:t>Ag Land Tax Impact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altLang="en-US" sz="1800" b="1" u="sng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  50,000	</a:t>
            </a:r>
            <a:r>
              <a:rPr lang="en-US" altLang="en-US" sz="1800" dirty="0" smtClean="0">
                <a:ea typeface="+mn-ea"/>
                <a:cs typeface="+mn-cs"/>
              </a:rPr>
              <a:t>	$0.00</a:t>
            </a:r>
            <a:r>
              <a:rPr lang="en-US" altLang="en-US" sz="1800" dirty="0">
                <a:ea typeface="+mn-ea"/>
                <a:cs typeface="+mn-cs"/>
              </a:rPr>
              <a:t>		</a:t>
            </a:r>
            <a:r>
              <a:rPr lang="en-US" altLang="en-US" sz="1800" dirty="0" smtClean="0">
                <a:ea typeface="+mn-ea"/>
                <a:cs typeface="+mn-cs"/>
              </a:rPr>
              <a:t>Irrigated </a:t>
            </a:r>
            <a:r>
              <a:rPr lang="en-US" altLang="en-US" sz="1800" dirty="0">
                <a:ea typeface="+mn-ea"/>
                <a:cs typeface="+mn-cs"/>
              </a:rPr>
              <a:t>Quarter	</a:t>
            </a:r>
            <a:r>
              <a:rPr lang="en-US" altLang="en-US" sz="1800" dirty="0" smtClean="0">
                <a:ea typeface="+mn-ea"/>
                <a:cs typeface="+mn-cs"/>
              </a:rPr>
              <a:t>$0.00</a:t>
            </a:r>
            <a:r>
              <a:rPr lang="en-US" altLang="en-US" sz="1800" dirty="0">
                <a:ea typeface="+mn-ea"/>
                <a:cs typeface="+mn-cs"/>
              </a:rPr>
              <a:t>	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$100,000	</a:t>
            </a:r>
            <a:r>
              <a:rPr lang="en-US" altLang="en-US" sz="1800" dirty="0" smtClean="0">
                <a:ea typeface="+mn-ea"/>
                <a:cs typeface="+mn-cs"/>
              </a:rPr>
              <a:t>	$0.00</a:t>
            </a:r>
            <a:r>
              <a:rPr lang="en-US" altLang="en-US" sz="1800" dirty="0">
                <a:ea typeface="+mn-ea"/>
                <a:cs typeface="+mn-cs"/>
              </a:rPr>
              <a:t>		</a:t>
            </a:r>
            <a:r>
              <a:rPr lang="en-US" altLang="en-US" sz="1800" dirty="0" smtClean="0">
                <a:ea typeface="+mn-ea"/>
                <a:cs typeface="+mn-cs"/>
              </a:rPr>
              <a:t>Dryland </a:t>
            </a:r>
            <a:r>
              <a:rPr lang="en-US" altLang="en-US" sz="1800" dirty="0">
                <a:ea typeface="+mn-ea"/>
                <a:cs typeface="+mn-cs"/>
              </a:rPr>
              <a:t>Quarter	</a:t>
            </a:r>
            <a:r>
              <a:rPr lang="en-US" altLang="en-US" sz="1800" dirty="0" smtClean="0">
                <a:ea typeface="+mn-ea"/>
                <a:cs typeface="+mn-cs"/>
              </a:rPr>
              <a:t>$0.00</a:t>
            </a: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$150,000	</a:t>
            </a:r>
            <a:r>
              <a:rPr lang="en-US" altLang="en-US" sz="1800" dirty="0" smtClean="0">
                <a:ea typeface="+mn-ea"/>
                <a:cs typeface="+mn-cs"/>
              </a:rPr>
              <a:t>	$0.00</a:t>
            </a:r>
            <a:r>
              <a:rPr lang="en-US" altLang="en-US" sz="1800" dirty="0">
                <a:ea typeface="+mn-ea"/>
                <a:cs typeface="+mn-cs"/>
              </a:rPr>
              <a:t>		</a:t>
            </a:r>
            <a:r>
              <a:rPr lang="en-US" altLang="en-US" sz="1800" dirty="0" smtClean="0">
                <a:ea typeface="+mn-ea"/>
                <a:cs typeface="+mn-cs"/>
              </a:rPr>
              <a:t>Grassland </a:t>
            </a:r>
            <a:r>
              <a:rPr lang="en-US" altLang="en-US" sz="1800" dirty="0">
                <a:ea typeface="+mn-ea"/>
                <a:cs typeface="+mn-cs"/>
              </a:rPr>
              <a:t>Quarter	</a:t>
            </a:r>
            <a:r>
              <a:rPr lang="en-US" altLang="en-US" sz="1800" dirty="0" smtClean="0">
                <a:ea typeface="+mn-ea"/>
                <a:cs typeface="+mn-cs"/>
              </a:rPr>
              <a:t>$0.00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 smtClean="0">
                <a:ea typeface="+mn-ea"/>
                <a:cs typeface="+mn-cs"/>
              </a:rPr>
              <a:t>$200,000</a:t>
            </a:r>
            <a:r>
              <a:rPr lang="en-US" altLang="en-US" sz="1800" dirty="0">
                <a:ea typeface="+mn-ea"/>
                <a:cs typeface="+mn-cs"/>
              </a:rPr>
              <a:t>	</a:t>
            </a:r>
            <a:r>
              <a:rPr lang="en-US" altLang="en-US" sz="1800" dirty="0" smtClean="0">
                <a:ea typeface="+mn-ea"/>
                <a:cs typeface="+mn-cs"/>
              </a:rPr>
              <a:t>	$0.00</a:t>
            </a: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altLang="en-US" sz="1800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*Average assessed value per acre provided by Colfax County Assessor: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	Irrigated 	Acre	$5,980		Quarter 		$956,800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	Dryland	Acre	$5,265		Quarter		$842,400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dirty="0">
                <a:ea typeface="+mn-ea"/>
                <a:cs typeface="+mn-cs"/>
              </a:rPr>
              <a:t>	Grassland Acre	$2,055		Quarter		$328,800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altLang="en-US" sz="1800" b="1" u="sng" dirty="0">
              <a:ea typeface="+mn-ea"/>
              <a:cs typeface="+mn-cs"/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US" alt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Annual individual tax payer impact </a:t>
            </a:r>
            <a:r>
              <a:rPr lang="en-US" altLang="en-US" sz="1800" dirty="0">
                <a:solidFill>
                  <a:srgbClr val="0070C0"/>
                </a:solidFill>
                <a:ea typeface="+mn-ea"/>
                <a:cs typeface="+mn-cs"/>
              </a:rPr>
              <a:t>= </a:t>
            </a:r>
            <a:r>
              <a:rPr lang="en-US" altLang="en-US" sz="1800" dirty="0" smtClean="0">
                <a:solidFill>
                  <a:srgbClr val="0070C0"/>
                </a:solidFill>
                <a:ea typeface="+mn-ea"/>
                <a:cs typeface="+mn-cs"/>
              </a:rPr>
              <a:t> 	</a:t>
            </a:r>
            <a:r>
              <a:rPr lang="en-US" altLang="en-US" sz="1800" b="1" dirty="0" smtClean="0">
                <a:solidFill>
                  <a:srgbClr val="00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No Net Tax Payer Impact</a:t>
            </a:r>
            <a:endParaRPr lang="en-US" altLang="en-US" sz="1800" dirty="0">
              <a:solidFill>
                <a:srgbClr val="0070C0"/>
              </a:solidFill>
              <a:ea typeface="+mn-ea"/>
              <a:cs typeface="+mn-cs"/>
            </a:endParaRPr>
          </a:p>
          <a:p>
            <a:pPr marL="120650" indent="0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928036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425" y="293688"/>
            <a:ext cx="8001000" cy="620712"/>
          </a:xfrm>
        </p:spPr>
        <p:txBody>
          <a:bodyPr/>
          <a:lstStyle/>
          <a:p>
            <a:pPr algn="ctr" defTabSz="966612"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ea typeface="+mj-ea"/>
                <a:cs typeface="+mj-cs"/>
              </a:rPr>
              <a:t>HOW DID WE GET HERE?</a:t>
            </a:r>
            <a:endParaRPr lang="en-US" sz="3200" b="1" u="sng" dirty="0">
              <a:ea typeface="+mj-ea"/>
              <a:cs typeface="+mj-cs"/>
            </a:endParaRPr>
          </a:p>
        </p:txBody>
      </p:sp>
      <p:sp>
        <p:nvSpPr>
          <p:cNvPr id="20482" name="Content Placeholder 4"/>
          <p:cNvSpPr>
            <a:spLocks noGrp="1"/>
          </p:cNvSpPr>
          <p:nvPr>
            <p:ph idx="1"/>
          </p:nvPr>
        </p:nvSpPr>
        <p:spPr>
          <a:xfrm>
            <a:off x="457200" y="880533"/>
            <a:ext cx="8001000" cy="6400800"/>
          </a:xfrm>
        </p:spPr>
        <p:txBody>
          <a:bodyPr/>
          <a:lstStyle/>
          <a:p>
            <a:pPr marL="120650" indent="0">
              <a:buNone/>
            </a:pPr>
            <a:endParaRPr lang="en-US" sz="1800" dirty="0"/>
          </a:p>
          <a:p>
            <a:r>
              <a:rPr lang="en-US" sz="1800" b="1" i="1" dirty="0" smtClean="0"/>
              <a:t>BOARD GOAL: District </a:t>
            </a:r>
            <a:r>
              <a:rPr lang="en-US" sz="1800" b="1" i="1" dirty="0"/>
              <a:t>Buildings/Grounds/Transportation</a:t>
            </a:r>
            <a:endParaRPr lang="en-US" sz="1800" dirty="0"/>
          </a:p>
          <a:p>
            <a:r>
              <a:rPr lang="en-US" sz="1800" i="1" dirty="0"/>
              <a:t>I.  Develop and maintain a working plan to support the maintenance and growth of district learning facilities, grounds, and transportation</a:t>
            </a:r>
            <a:r>
              <a:rPr lang="en-US" sz="1800" i="1" dirty="0" smtClean="0"/>
              <a:t>.</a:t>
            </a:r>
          </a:p>
          <a:p>
            <a:pPr marL="120650" indent="0" eaLnBrk="1" hangingPunct="1">
              <a:buFont typeface="Arial" charset="0"/>
              <a:buNone/>
            </a:pPr>
            <a:endParaRPr lang="en-US" sz="2400" b="1" dirty="0" smtClean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marL="120650" indent="0" eaLnBrk="1" hangingPunct="1">
              <a:buFont typeface="Arial" charset="0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MS PGothic" charset="0"/>
              </a:rPr>
              <a:t>Jan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MS PGothic" charset="0"/>
              </a:rPr>
              <a:t>. 2017: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The Board and Administration worked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with Educational Consulting Services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to: Review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the High School b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uilding, Develop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preliminary programing information for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the High School, and Discuss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future planning concepts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.</a:t>
            </a:r>
          </a:p>
          <a:p>
            <a:pPr marL="120650" indent="0" eaLnBrk="1" hangingPunct="1">
              <a:buFont typeface="Arial" charset="0"/>
              <a:buNone/>
            </a:pP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marL="120650" indent="0" eaLnBrk="1" hangingPunct="1">
              <a:buFont typeface="Arial" charset="0"/>
              <a:buNone/>
            </a:pPr>
            <a:endParaRPr lang="en-US" sz="9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marL="120650" indent="0" eaLnBrk="1" hangingPunct="1">
              <a:buFont typeface="Arial" charset="0"/>
              <a:buNone/>
            </a:pPr>
            <a:r>
              <a:rPr lang="en-US" sz="2400" b="1" dirty="0">
                <a:solidFill>
                  <a:schemeClr val="tx2"/>
                </a:solidFill>
                <a:latin typeface="+mj-lt"/>
                <a:ea typeface="MS PGothic" charset="0"/>
              </a:rPr>
              <a:t>Sept. 2017: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Annual Safety &amp; Security Review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showed: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aging structure, no alternate fire exit on the third floor, inefficient boiler systems purchased in 1941 &amp; 1987, not ADA compliant, loose gym tiles, and poor air quality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MS PGothic" charset="0"/>
              </a:rPr>
              <a:t>.</a:t>
            </a: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b="1" u="sng" dirty="0" smtClean="0">
                <a:ea typeface="+mj-ea"/>
                <a:cs typeface="+mj-cs"/>
              </a:rPr>
              <a:t>Consolidation Scenario</a:t>
            </a:r>
            <a:endParaRPr lang="en-US" sz="4400" b="1" u="sng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6563"/>
            <a:ext cx="8686800" cy="5121275"/>
          </a:xfrm>
        </p:spPr>
        <p:txBody>
          <a:bodyPr/>
          <a:lstStyle/>
          <a:p>
            <a:pPr marL="120650" indent="0"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ea typeface="+mn-ea"/>
                <a:cs typeface="+mn-cs"/>
              </a:rPr>
              <a:t>District	Gen Fund </a:t>
            </a:r>
            <a:r>
              <a:rPr lang="en-US" b="1" u="sng" dirty="0">
                <a:ea typeface="+mn-ea"/>
                <a:cs typeface="+mn-cs"/>
              </a:rPr>
              <a:t>	</a:t>
            </a:r>
            <a:r>
              <a:rPr lang="en-US" b="1" u="sng" dirty="0" smtClean="0">
                <a:ea typeface="+mn-ea"/>
                <a:cs typeface="+mn-cs"/>
              </a:rPr>
              <a:t>Valuation 	Tax Request</a:t>
            </a:r>
          </a:p>
          <a:p>
            <a:pPr marL="12065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Leigh 		0.6000		$468,830,424	$2,812,982</a:t>
            </a:r>
          </a:p>
          <a:p>
            <a:pPr marL="12065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Clarkson	0.7346		$406,082,875	$2,983,158</a:t>
            </a:r>
          </a:p>
          <a:p>
            <a:pPr marL="120650" indent="0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20650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Combined</a:t>
            </a:r>
            <a:r>
              <a:rPr lang="en-US" dirty="0">
                <a:solidFill>
                  <a:srgbClr val="006633"/>
                </a:solidFill>
                <a:ea typeface="+mn-ea"/>
                <a:cs typeface="+mn-cs"/>
              </a:rPr>
              <a:t>	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0.6634</a:t>
            </a:r>
            <a:r>
              <a:rPr lang="en-US" dirty="0" smtClean="0">
                <a:solidFill>
                  <a:srgbClr val="006633"/>
                </a:solidFill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	$874,923,299	$5,796,040</a:t>
            </a:r>
          </a:p>
          <a:p>
            <a:pPr marL="120650" indent="0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Net increase of 6.634 cents for Leigh Community Schools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Scenario only considers general fund/operational impact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Merged districts could also have facility improvement needs that would require bond issue or building fund levy increase</a:t>
            </a:r>
          </a:p>
          <a:p>
            <a:pPr marL="120650" indent="0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20650" indent="0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773112"/>
          </a:xfrm>
        </p:spPr>
        <p:txBody>
          <a:bodyPr/>
          <a:lstStyle/>
          <a:p>
            <a:pPr algn="ctr">
              <a:defRPr/>
            </a:pPr>
            <a:r>
              <a:rPr lang="en-US" sz="4400" b="1" u="sng" dirty="0" smtClean="0">
                <a:ea typeface="+mj-ea"/>
                <a:cs typeface="+mj-cs"/>
              </a:rPr>
              <a:t>OUR SCHOOL-OUR COMMUNITY</a:t>
            </a:r>
            <a:endParaRPr lang="en-US" sz="4400" b="1" u="sng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066800"/>
            <a:ext cx="8001000" cy="6248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Place student needs 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at the front of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all decisions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 Provide a safe and secure learning environment for the 	children in our community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Pursue 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academic excellence in all areas of our curriculum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	for 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all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students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reate a foundation of student success now and in the 	future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nvest in the long term sustainability of our 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District and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Community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Have informed discussion and feedback on the merits of the     solution</a:t>
            </a:r>
          </a:p>
          <a:p>
            <a:pPr marL="120650" indent="0">
              <a:buFont typeface="Arial" charset="0"/>
              <a:buNone/>
              <a:defRPr/>
            </a:pPr>
            <a:r>
              <a:rPr lang="en-US" sz="2400" dirty="0">
                <a:ea typeface="+mn-ea"/>
                <a:cs typeface="+mn-cs"/>
              </a:rPr>
              <a:t/>
            </a:r>
            <a:br>
              <a:rPr lang="en-US" sz="2400" dirty="0">
                <a:ea typeface="+mn-ea"/>
                <a:cs typeface="+mn-cs"/>
              </a:rPr>
            </a:b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33" y="-990600"/>
            <a:ext cx="8001000" cy="7924800"/>
          </a:xfrm>
        </p:spPr>
        <p:txBody>
          <a:bodyPr/>
          <a:lstStyle/>
          <a:p>
            <a:pPr algn="ctr">
              <a:defRPr/>
            </a:pPr>
            <a:r>
              <a:rPr lang="en-US" sz="5400" b="1" u="sng" smtClean="0">
                <a:ea typeface="+mj-ea"/>
                <a:cs typeface="+mj-cs"/>
              </a:rPr>
              <a:t/>
            </a:r>
            <a:br>
              <a:rPr lang="en-US" sz="5400" b="1" u="sng" smtClean="0">
                <a:ea typeface="+mj-ea"/>
                <a:cs typeface="+mj-cs"/>
              </a:rPr>
            </a:br>
            <a:r>
              <a:rPr lang="en-US" sz="5400" b="1" u="sng" smtClean="0">
                <a:ea typeface="+mj-ea"/>
                <a:cs typeface="+mj-cs"/>
              </a:rPr>
              <a:t>Comments</a:t>
            </a:r>
            <a:r>
              <a:rPr lang="en-US" sz="5400" b="1" u="sng" dirty="0">
                <a:ea typeface="+mj-ea"/>
                <a:cs typeface="+mj-cs"/>
              </a:rPr>
              <a:t/>
            </a:r>
            <a:br>
              <a:rPr lang="en-US" sz="5400" b="1" u="sng" dirty="0">
                <a:ea typeface="+mj-ea"/>
                <a:cs typeface="+mj-cs"/>
              </a:rPr>
            </a:br>
            <a:r>
              <a:rPr lang="en-US" sz="5400" b="1" u="sng" dirty="0" smtClean="0">
                <a:ea typeface="+mj-ea"/>
                <a:cs typeface="+mj-cs"/>
              </a:rPr>
              <a:t/>
            </a:r>
            <a:br>
              <a:rPr lang="en-US" sz="5400" b="1" u="sng" dirty="0" smtClean="0">
                <a:ea typeface="+mj-ea"/>
                <a:cs typeface="+mj-cs"/>
              </a:rPr>
            </a:br>
            <a:r>
              <a:rPr lang="en-US" sz="5400" b="1" u="sng" dirty="0" smtClean="0">
                <a:ea typeface="+mj-ea"/>
                <a:cs typeface="+mj-cs"/>
              </a:rPr>
              <a:t>Questions</a:t>
            </a:r>
            <a:br>
              <a:rPr lang="en-US" sz="5400" b="1" u="sng" dirty="0" smtClean="0">
                <a:ea typeface="+mj-ea"/>
                <a:cs typeface="+mj-cs"/>
              </a:rPr>
            </a:br>
            <a:r>
              <a:rPr lang="en-US" sz="5400" b="1" u="sng" dirty="0" smtClean="0">
                <a:ea typeface="+mj-ea"/>
                <a:cs typeface="+mj-cs"/>
              </a:rPr>
              <a:t/>
            </a:r>
            <a:br>
              <a:rPr lang="en-US" sz="5400" b="1" u="sng" dirty="0" smtClean="0">
                <a:ea typeface="+mj-ea"/>
                <a:cs typeface="+mj-cs"/>
              </a:rPr>
            </a:br>
            <a:r>
              <a:rPr lang="en-US" sz="5400" b="1" u="sng" dirty="0" smtClean="0">
                <a:ea typeface="+mj-ea"/>
                <a:cs typeface="+mj-cs"/>
              </a:rPr>
              <a:t>Survey</a:t>
            </a:r>
            <a:br>
              <a:rPr lang="en-US" sz="5400" b="1" u="sng" dirty="0" smtClean="0">
                <a:ea typeface="+mj-ea"/>
                <a:cs typeface="+mj-cs"/>
              </a:rPr>
            </a:br>
            <a:r>
              <a:rPr lang="en-US" sz="5400" b="1" u="sng" dirty="0" smtClean="0">
                <a:ea typeface="+mj-ea"/>
                <a:cs typeface="+mj-cs"/>
              </a:rPr>
              <a:t/>
            </a:r>
            <a:br>
              <a:rPr lang="en-US" sz="5400" b="1" u="sng" dirty="0" smtClean="0">
                <a:ea typeface="+mj-ea"/>
                <a:cs typeface="+mj-cs"/>
              </a:rPr>
            </a:br>
            <a:r>
              <a:rPr lang="en-US" sz="5400" b="1" u="sng" dirty="0" smtClean="0">
                <a:ea typeface="+mj-ea"/>
                <a:cs typeface="+mj-cs"/>
              </a:rPr>
              <a:t>Tour of the Building</a:t>
            </a:r>
            <a:endParaRPr lang="en-US" sz="5400" b="1" u="sng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/>
              <a:t>HOW DID WE GET HERE?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0" indent="0" eaLnBrk="1" hangingPunct="1">
              <a:buNone/>
            </a:pPr>
            <a:r>
              <a:rPr lang="en-US" sz="2400" b="1" dirty="0">
                <a:solidFill>
                  <a:schemeClr val="tx2"/>
                </a:solidFill>
                <a:latin typeface="+mj-lt"/>
                <a:ea typeface="MS PGothic" charset="0"/>
              </a:rPr>
              <a:t>Jan. 2018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The Board hosted several Open Houses to allow the public to view the High School.</a:t>
            </a:r>
          </a:p>
          <a:p>
            <a:pPr marL="120650" indent="0" eaLnBrk="1" hangingPunct="1">
              <a:buNone/>
            </a:pPr>
            <a:endParaRPr lang="en-US" sz="2400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marL="120650" indent="0" eaLnBrk="1" hangingPunct="1">
              <a:buNone/>
            </a:pPr>
            <a:r>
              <a:rPr lang="en-US" sz="2400" b="1" dirty="0">
                <a:solidFill>
                  <a:schemeClr val="tx2"/>
                </a:solidFill>
                <a:latin typeface="+mj-lt"/>
                <a:ea typeface="MS PGothic" charset="0"/>
              </a:rPr>
              <a:t>March 2018: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Program Criteria Developer, DLR, completed facility assessments and identified program requirements. </a:t>
            </a:r>
          </a:p>
          <a:p>
            <a:pPr marL="120650" indent="0" eaLnBrk="1" hangingPunct="1">
              <a:buNone/>
            </a:pPr>
            <a:endParaRPr lang="en-US" sz="2400" b="1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pPr marL="120650" indent="0" eaLnBrk="1" hangingPunct="1">
              <a:buNone/>
            </a:pPr>
            <a:r>
              <a:rPr lang="en-US" sz="2400" b="1" dirty="0">
                <a:solidFill>
                  <a:schemeClr val="tx2"/>
                </a:solidFill>
                <a:latin typeface="+mj-lt"/>
                <a:ea typeface="MS PGothic" charset="0"/>
              </a:rPr>
              <a:t>July 2018: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 charset="0"/>
              </a:rPr>
              <a:t>Public meeting held to discuss District needs and possible solutions.</a:t>
            </a:r>
            <a:endParaRPr lang="en-US" sz="2400" b="1" dirty="0">
              <a:solidFill>
                <a:schemeClr val="tx2"/>
              </a:solidFill>
              <a:latin typeface="+mj-lt"/>
              <a:ea typeface="MS P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5489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2590800"/>
          </a:xfrm>
        </p:spPr>
        <p:txBody>
          <a:bodyPr/>
          <a:lstStyle/>
          <a:p>
            <a:pPr algn="ctr" defTabSz="966612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ea typeface="+mj-ea"/>
                <a:cs typeface="+mj-cs"/>
              </a:rPr>
              <a:t/>
            </a:r>
            <a:br>
              <a:rPr lang="en-US" sz="4800" b="1" dirty="0" smtClean="0">
                <a:ea typeface="+mj-ea"/>
                <a:cs typeface="+mj-cs"/>
              </a:rPr>
            </a:br>
            <a:r>
              <a:rPr lang="en-US" sz="4800" b="1" dirty="0">
                <a:ea typeface="+mj-ea"/>
                <a:cs typeface="+mj-cs"/>
              </a:rPr>
              <a:t/>
            </a:r>
            <a:br>
              <a:rPr lang="en-US" sz="4800" b="1" dirty="0">
                <a:ea typeface="+mj-ea"/>
                <a:cs typeface="+mj-cs"/>
              </a:rPr>
            </a:br>
            <a:r>
              <a:rPr lang="en-US" sz="4800" b="1" dirty="0" smtClean="0">
                <a:ea typeface="+mj-ea"/>
                <a:cs typeface="+mj-cs"/>
              </a:rPr>
              <a:t/>
            </a:r>
            <a:br>
              <a:rPr lang="en-US" sz="4800" b="1" dirty="0" smtClean="0">
                <a:ea typeface="+mj-ea"/>
                <a:cs typeface="+mj-cs"/>
              </a:rPr>
            </a:br>
            <a:r>
              <a:rPr lang="en-US" sz="4800" b="1" dirty="0">
                <a:ea typeface="+mj-ea"/>
                <a:cs typeface="+mj-cs"/>
              </a:rPr>
              <a:t/>
            </a:r>
            <a:br>
              <a:rPr lang="en-US" sz="4800" b="1" dirty="0">
                <a:ea typeface="+mj-ea"/>
                <a:cs typeface="+mj-cs"/>
              </a:rPr>
            </a:br>
            <a:r>
              <a:rPr lang="en-US" sz="4800" b="1" dirty="0" smtClean="0">
                <a:ea typeface="+mj-ea"/>
                <a:cs typeface="+mj-cs"/>
              </a:rPr>
              <a:t/>
            </a:r>
            <a:br>
              <a:rPr lang="en-US" sz="4800" b="1" dirty="0" smtClean="0">
                <a:ea typeface="+mj-ea"/>
                <a:cs typeface="+mj-cs"/>
              </a:rPr>
            </a:br>
            <a:r>
              <a:rPr lang="en-US" sz="4800" b="1" dirty="0" smtClean="0">
                <a:ea typeface="+mj-ea"/>
                <a:cs typeface="+mj-cs"/>
              </a:rPr>
              <a:t>URGENT NEEDS FACING THE </a:t>
            </a:r>
            <a:br>
              <a:rPr lang="en-US" sz="4800" b="1" dirty="0" smtClean="0">
                <a:ea typeface="+mj-ea"/>
                <a:cs typeface="+mj-cs"/>
              </a:rPr>
            </a:br>
            <a:r>
              <a:rPr lang="en-US" sz="4800" b="1" u="sng" dirty="0" smtClean="0">
                <a:ea typeface="+mj-ea"/>
                <a:cs typeface="+mj-cs"/>
              </a:rPr>
              <a:t>HIGH SCHOOL BUILDING:</a:t>
            </a:r>
            <a:endParaRPr lang="en-US" sz="4800" b="1" u="sng" dirty="0"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1752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 u="sng" dirty="0" smtClean="0">
                <a:latin typeface="Cambria" charset="0"/>
                <a:ea typeface="MS PGothic" charset="0"/>
              </a:rPr>
              <a:t/>
            </a:r>
            <a:br>
              <a:rPr lang="en-US" sz="2800" b="1" u="sng" dirty="0" smtClean="0">
                <a:latin typeface="Cambria" charset="0"/>
                <a:ea typeface="MS PGothic" charset="0"/>
              </a:rPr>
            </a:br>
            <a:r>
              <a:rPr lang="en-US" sz="2800" b="1" u="sng" dirty="0" smtClean="0">
                <a:latin typeface="Cambria" charset="0"/>
                <a:ea typeface="MS PGothic" charset="0"/>
              </a:rPr>
              <a:t/>
            </a:r>
            <a:br>
              <a:rPr lang="en-US" sz="2800" b="1" u="sng" dirty="0" smtClean="0">
                <a:latin typeface="Cambria" charset="0"/>
                <a:ea typeface="MS PGothic" charset="0"/>
              </a:rPr>
            </a:br>
            <a:r>
              <a:rPr lang="en-US" sz="2800" b="1" u="sng" dirty="0" smtClean="0">
                <a:latin typeface="Cambria" charset="0"/>
                <a:ea typeface="MS PGothic" charset="0"/>
              </a:rPr>
              <a:t>HVAC REPLACEMENT NEEDED for </a:t>
            </a:r>
            <a:r>
              <a:rPr lang="en-US" sz="2800" b="1" u="sng" dirty="0">
                <a:latin typeface="Cambria" charset="0"/>
                <a:ea typeface="MS PGothic" charset="0"/>
              </a:rPr>
              <a:t>C</a:t>
            </a:r>
            <a:r>
              <a:rPr lang="en-US" sz="2800" b="1" u="sng" dirty="0" smtClean="0">
                <a:latin typeface="Cambria" charset="0"/>
                <a:ea typeface="MS PGothic" charset="0"/>
              </a:rPr>
              <a:t>limate </a:t>
            </a:r>
            <a:r>
              <a:rPr lang="en-US" sz="2800" b="1" u="sng" dirty="0">
                <a:latin typeface="Cambria" charset="0"/>
                <a:ea typeface="MS PGothic" charset="0"/>
              </a:rPr>
              <a:t>C</a:t>
            </a:r>
            <a:r>
              <a:rPr lang="en-US" sz="2800" b="1" u="sng" dirty="0" smtClean="0">
                <a:latin typeface="Cambria" charset="0"/>
                <a:ea typeface="MS PGothic" charset="0"/>
              </a:rPr>
              <a:t>ontrol</a:t>
            </a:r>
            <a:br>
              <a:rPr lang="en-US" sz="2800" b="1" u="sng" dirty="0" smtClean="0">
                <a:latin typeface="Cambria" charset="0"/>
                <a:ea typeface="MS PGothic" charset="0"/>
              </a:rPr>
            </a:br>
            <a:r>
              <a:rPr lang="en-US" sz="2800" b="1" u="sng" dirty="0" smtClean="0">
                <a:latin typeface="Cambria" charset="0"/>
                <a:ea typeface="MS PGothic" charset="0"/>
              </a:rPr>
              <a:t> </a:t>
            </a:r>
            <a:r>
              <a:rPr lang="en-US" sz="2800" b="1" u="sng" dirty="0">
                <a:latin typeface="Cambria" charset="0"/>
                <a:ea typeface="MS PGothic" charset="0"/>
              </a:rPr>
              <a:t>and </a:t>
            </a:r>
            <a:r>
              <a:rPr lang="en-US" sz="2800" b="1" u="sng" dirty="0" smtClean="0">
                <a:latin typeface="Cambria" charset="0"/>
                <a:ea typeface="MS PGothic" charset="0"/>
              </a:rPr>
              <a:t>Air </a:t>
            </a:r>
            <a:r>
              <a:rPr lang="en-US" sz="2800" b="1" u="sng" dirty="0">
                <a:latin typeface="Cambria" charset="0"/>
                <a:ea typeface="MS PGothic" charset="0"/>
              </a:rPr>
              <a:t>Q</a:t>
            </a:r>
            <a:r>
              <a:rPr lang="en-US" sz="2800" b="1" u="sng" dirty="0" smtClean="0">
                <a:latin typeface="Cambria" charset="0"/>
                <a:ea typeface="MS PGothic" charset="0"/>
              </a:rPr>
              <a:t>uality</a:t>
            </a:r>
            <a:br>
              <a:rPr lang="en-US" sz="2800" b="1" u="sng" dirty="0" smtClean="0">
                <a:latin typeface="Cambria" charset="0"/>
                <a:ea typeface="MS PGothic" charset="0"/>
              </a:rPr>
            </a:br>
            <a:r>
              <a:rPr lang="en-US" sz="2800" dirty="0" smtClean="0">
                <a:latin typeface="Cambria" charset="0"/>
                <a:ea typeface="MS PGothic" charset="0"/>
              </a:rPr>
              <a:t>Inefficient </a:t>
            </a:r>
            <a:r>
              <a:rPr lang="en-US" sz="2800" dirty="0">
                <a:latin typeface="Cambria" charset="0"/>
                <a:ea typeface="MS PGothic" charset="0"/>
              </a:rPr>
              <a:t>Boiler System purchased in 1941 &amp; </a:t>
            </a:r>
            <a:r>
              <a:rPr lang="en-US" sz="2800" dirty="0" smtClean="0">
                <a:latin typeface="Cambria" charset="0"/>
                <a:ea typeface="MS PGothic" charset="0"/>
              </a:rPr>
              <a:t>1987 </a:t>
            </a:r>
            <a:r>
              <a:rPr lang="en-US" sz="2800" dirty="0">
                <a:latin typeface="Cambria" charset="0"/>
                <a:ea typeface="MS PGothic" charset="0"/>
              </a:rPr>
              <a:t/>
            </a:r>
            <a:br>
              <a:rPr lang="en-US" sz="2800" dirty="0">
                <a:latin typeface="Cambria" charset="0"/>
                <a:ea typeface="MS PGothic" charset="0"/>
              </a:rPr>
            </a:br>
            <a:r>
              <a:rPr lang="en-US" sz="2800" dirty="0">
                <a:latin typeface="Cambria" charset="0"/>
                <a:ea typeface="MS PGothic" charset="0"/>
              </a:rPr>
              <a:t/>
            </a:r>
            <a:br>
              <a:rPr lang="en-US" sz="2800" dirty="0">
                <a:latin typeface="Cambria" charset="0"/>
                <a:ea typeface="MS PGothic" charset="0"/>
              </a:rPr>
            </a:br>
            <a:endParaRPr lang="en-US" sz="2800" dirty="0">
              <a:latin typeface="Cambria" charset="0"/>
              <a:ea typeface="MS PGothic" charset="0"/>
            </a:endParaRPr>
          </a:p>
        </p:txBody>
      </p:sp>
      <p:pic>
        <p:nvPicPr>
          <p:cNvPr id="24578" name="Content Placeholder 3" descr="20180409_1040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425" y="1706563"/>
            <a:ext cx="8207375" cy="5121275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001000" cy="620712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latin typeface="Cambria" charset="0"/>
                <a:ea typeface="MS PGothic" charset="0"/>
              </a:rPr>
              <a:t>Inefficient </a:t>
            </a:r>
            <a:r>
              <a:rPr lang="en-US" sz="2800" b="1" dirty="0">
                <a:latin typeface="Cambria" charset="0"/>
                <a:ea typeface="MS PGothic" charset="0"/>
              </a:rPr>
              <a:t>Boiler System purchased in 1941 &amp; 1987 </a:t>
            </a:r>
            <a:endParaRPr lang="en-US" sz="2800" b="1" dirty="0"/>
          </a:p>
        </p:txBody>
      </p:sp>
      <p:pic>
        <p:nvPicPr>
          <p:cNvPr id="25602" name="Content Placeholder 3" descr="20180409_1039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116013"/>
            <a:ext cx="8162925" cy="5224462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613_1142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681714" y="2129513"/>
            <a:ext cx="5905265" cy="3779838"/>
          </a:xfrm>
        </p:spPr>
      </p:pic>
      <p:pic>
        <p:nvPicPr>
          <p:cNvPr id="5" name="Picture 4" descr="20180613_1144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6475" y="1806575"/>
            <a:ext cx="59182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3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2" tIns="45716" rIns="91432" bIns="45716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6678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B6E20"/>
          </a:buClr>
          <a:buSzTx/>
          <a:buFont typeface="Wingdings" pitchFamily="2" charset="2"/>
          <a:buChar char="§"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2" tIns="45716" rIns="91432" bIns="45716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6678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B6E20"/>
          </a:buClr>
          <a:buSzTx/>
          <a:buFont typeface="Wingdings" pitchFamily="2" charset="2"/>
          <a:buChar char="§"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9548</TotalTime>
  <Words>684</Words>
  <Application>Microsoft Macintosh PowerPoint</Application>
  <PresentationFormat>Custom</PresentationFormat>
  <Paragraphs>222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Custom Design</vt:lpstr>
      <vt:lpstr>Adjacency</vt:lpstr>
      <vt:lpstr>   Leigh Community Schools Public Feedback Meeting</vt:lpstr>
      <vt:lpstr>Introductions</vt:lpstr>
      <vt:lpstr>    Why Are We Here?   </vt:lpstr>
      <vt:lpstr>HOW DID WE GET HERE?</vt:lpstr>
      <vt:lpstr>HOW DID WE GET HERE?</vt:lpstr>
      <vt:lpstr>     URGENT NEEDS FACING THE  HIGH SCHOOL BUILDING:</vt:lpstr>
      <vt:lpstr>  HVAC REPLACEMENT NEEDED for Climate Control  and Air Quality Inefficient Boiler System purchased in 1941 &amp; 1987   </vt:lpstr>
      <vt:lpstr>Inefficient Boiler System purchased in 1941 &amp; 1987 </vt:lpstr>
      <vt:lpstr>PowerPoint Presentation</vt:lpstr>
      <vt:lpstr>   Fire Safety and Evacuation on 3rd Floor is Limited   2017 – Fire Ladders were purchased for the High School but structurally were not able to be installed due to safety standards  </vt:lpstr>
      <vt:lpstr>Lighting and Electrical are NOT Adequate </vt:lpstr>
      <vt:lpstr>PowerPoint Presentation</vt:lpstr>
      <vt:lpstr>PowerPoint Presentation</vt:lpstr>
      <vt:lpstr>The Building is NOT ADA Accessible. </vt:lpstr>
      <vt:lpstr>PowerPoint Presentation</vt:lpstr>
      <vt:lpstr>     Inadequate and Outdated  Classroom Sizes  </vt:lpstr>
      <vt:lpstr>PowerPoint Presentation</vt:lpstr>
      <vt:lpstr> Septic Tank Fumes and  Odors in Classrooms </vt:lpstr>
      <vt:lpstr>EDUCATIONAL AND COMMUNITY IMPACT OF  POTENTIAL PROJECT</vt:lpstr>
      <vt:lpstr>EDUCATIONAL AND COMMUNITY IMPACT OF  POTENTIAL PROJECT</vt:lpstr>
      <vt:lpstr>Current Facility  &amp; Site</vt:lpstr>
      <vt:lpstr>Existing Floor Plan</vt:lpstr>
      <vt:lpstr>Existing Site Plan</vt:lpstr>
      <vt:lpstr>Option #1: Renovation and Remodel of Existing Facility</vt:lpstr>
      <vt:lpstr>Option 1: Remodel</vt:lpstr>
      <vt:lpstr>Option #2a: New Single Level High School Larger Gym and Weight  Room </vt:lpstr>
      <vt:lpstr>Option 2a: New Larger Gym &amp; Weight Room</vt:lpstr>
      <vt:lpstr>Option #2b: New Single Level High School Larger Gym and Weight Room with Possible  Zion Property </vt:lpstr>
      <vt:lpstr>Option 2b: New Larger Gym &amp; Weight Room with Possible Zion Property</vt:lpstr>
      <vt:lpstr>Option #3: New Single Level High School Smaller Gym and No Weight Room </vt:lpstr>
      <vt:lpstr>Option 3: New Smaller Gym   No Weight Room</vt:lpstr>
      <vt:lpstr>General Financial Information  Fiscal Year 2017-2018</vt:lpstr>
      <vt:lpstr>17-18 Tax Levy Comparison of Selected School Districts</vt:lpstr>
      <vt:lpstr>OPTION #1:  Remodel Current Facility   Estimate</vt:lpstr>
      <vt:lpstr>OPTION #2  NEW High School Addition Estimate</vt:lpstr>
      <vt:lpstr>OPTION #3: NEW High School Addition Smaller Gym and No Weight Room Estimate</vt:lpstr>
      <vt:lpstr>Option #1 Tax Payer Impact</vt:lpstr>
      <vt:lpstr>Option #2 Tax Payer Impact</vt:lpstr>
      <vt:lpstr>Option #3 Tax Payer Impact</vt:lpstr>
      <vt:lpstr>Consolidation Scenario</vt:lpstr>
      <vt:lpstr>OUR SCHOOL-OUR COMMUNITY</vt:lpstr>
      <vt:lpstr> Comments  Questions  Survey  Tour of the Building</vt:lpstr>
    </vt:vector>
  </TitlesOfParts>
  <Company>First National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322800</dc:creator>
  <cp:lastModifiedBy>Leigh</cp:lastModifiedBy>
  <cp:revision>481</cp:revision>
  <cp:lastPrinted>2018-07-09T13:41:44Z</cp:lastPrinted>
  <dcterms:created xsi:type="dcterms:W3CDTF">2008-05-28T18:51:49Z</dcterms:created>
  <dcterms:modified xsi:type="dcterms:W3CDTF">2018-07-11T04:44:40Z</dcterms:modified>
</cp:coreProperties>
</file>